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2" r:id="rId5"/>
    <p:sldId id="260" r:id="rId6"/>
    <p:sldId id="259" r:id="rId7"/>
    <p:sldId id="264" r:id="rId8"/>
    <p:sldId id="263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79688" autoAdjust="0"/>
  </p:normalViewPr>
  <p:slideViewPr>
    <p:cSldViewPr snapToGrid="0">
      <p:cViewPr varScale="1">
        <p:scale>
          <a:sx n="91" d="100"/>
          <a:sy n="91" d="100"/>
        </p:scale>
        <p:origin x="12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E1412-5E3B-4249-ADE0-86D167F787E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14B5B-6600-40D2-A734-ED05EFE1F5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3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https://www.youtube.com/watch?v=bo_efYhYU2A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14B5B-6600-40D2-A734-ED05EFE1F5C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31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https://www.youtube.com/watch?v=J0BPoofmPkw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14B5B-6600-40D2-A734-ED05EFE1F5C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44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914B5B-6600-40D2-A734-ED05EFE1F5C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99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91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83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45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26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81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488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60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138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225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080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52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85408-4D44-4167-9D5B-ED40BAFCB331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5A341-6356-4548-A1C7-EB4BF714F4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69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2_v6HztMeU4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hyperlink" Target="https://www.bbc.co.uk/iplayer/episode/m000k4pp/celebrity-supply-teacher-series-1-6-gary-lineker-spanish%20from%2001.3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f0K_dOEY6vU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s://www.youtube.com/watch?v=aLTXYP27b-I" TargetMode="External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hyperlink" Target="https://www.youtube.com/watch?v=Y9u8Qbeig_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4709" y="4551817"/>
            <a:ext cx="3123010" cy="22799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0833" y="4723257"/>
            <a:ext cx="3812041" cy="21347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0305" y="0"/>
            <a:ext cx="3867750" cy="26546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3989180" cy="26546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238625"/>
            <a:ext cx="1743075" cy="2619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0152" y="0"/>
            <a:ext cx="2656525" cy="331735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73250" y="0"/>
            <a:ext cx="2562225" cy="1790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87359" y="4937272"/>
            <a:ext cx="2304874" cy="19207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38128" y="3626204"/>
            <a:ext cx="2422115" cy="289079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7245" y="2792075"/>
            <a:ext cx="9692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What can all of these </a:t>
            </a:r>
          </a:p>
          <a:p>
            <a:r>
              <a:rPr lang="en-GB" sz="4800" dirty="0"/>
              <a:t>celebrities do…..?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42940" y="1856196"/>
            <a:ext cx="1947244" cy="28997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68263" y="1902013"/>
            <a:ext cx="1892616" cy="2808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739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417399" y="2686726"/>
            <a:ext cx="56801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https://www.bbc.co.uk/iplayer/episode/m000k4pp/celebrity-supply-teacher-series-1-6-gary-lineker-spanish </a:t>
            </a:r>
            <a:endParaRPr lang="en-GB" dirty="0"/>
          </a:p>
          <a:p>
            <a:r>
              <a:rPr lang="en-GB" dirty="0"/>
              <a:t>(From 01.36 to 02.20)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3708" y="201268"/>
            <a:ext cx="3426166" cy="227887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1471" y="6064070"/>
            <a:ext cx="48002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https://www.youtube.com/watch?v=aLTXYP27b-I</a:t>
            </a:r>
            <a:endParaRPr lang="en-GB" dirty="0"/>
          </a:p>
          <a:p>
            <a:r>
              <a:rPr lang="en-GB" dirty="0"/>
              <a:t>(up to 0.38)</a:t>
            </a:r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943" y="3887055"/>
            <a:ext cx="3816427" cy="213378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910039" y="6020840"/>
            <a:ext cx="54294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https://www.youtube.com/watch?v=f0K_dOEY6vU</a:t>
            </a:r>
            <a:endParaRPr lang="en-GB" dirty="0"/>
          </a:p>
          <a:p>
            <a:r>
              <a:rPr lang="en-GB" dirty="0"/>
              <a:t>(up to 0.43)</a:t>
            </a:r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06568" y="3687904"/>
            <a:ext cx="3279187" cy="225508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66703" y="2833697"/>
            <a:ext cx="44060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8"/>
              </a:rPr>
              <a:t>https://www.youtube.com/watch?v=2_v6HztMeU4</a:t>
            </a:r>
            <a:r>
              <a:rPr lang="en-GB" dirty="0"/>
              <a:t> (up to 1min30)</a:t>
            </a:r>
          </a:p>
          <a:p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471" y="285303"/>
            <a:ext cx="1890022" cy="235819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574082" y="195886"/>
            <a:ext cx="130635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/>
              <a:t>Watch these</a:t>
            </a:r>
          </a:p>
          <a:p>
            <a:pPr algn="ctr"/>
            <a:r>
              <a:rPr lang="en-GB" sz="4800" u="sng" dirty="0"/>
              <a:t>clips to find out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50121" y="93024"/>
            <a:ext cx="174307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122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007096" y="2793481"/>
            <a:ext cx="44836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https://www.youtube.com/watch?v=Y9u8Qbeig_Y</a:t>
            </a:r>
            <a:endParaRPr lang="en-GB" dirty="0"/>
          </a:p>
          <a:p>
            <a:r>
              <a:rPr lang="en-GB" dirty="0"/>
              <a:t>(up to 01.23)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9819" y="823234"/>
            <a:ext cx="2801285" cy="204625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19456" y="104085"/>
            <a:ext cx="11972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/>
              <a:t>Why is important to speak another language?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0903" t="19829" r="49695" b="59407"/>
          <a:stretch/>
        </p:blipFill>
        <p:spPr>
          <a:xfrm>
            <a:off x="374904" y="772942"/>
            <a:ext cx="7563612" cy="33385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23105" t="19511" r="26143" b="51076"/>
          <a:stretch/>
        </p:blipFill>
        <p:spPr>
          <a:xfrm>
            <a:off x="419958" y="4111500"/>
            <a:ext cx="7151274" cy="2590250"/>
          </a:xfrm>
          <a:prstGeom prst="rect">
            <a:avLst/>
          </a:prstGeom>
          <a:ln w="95250">
            <a:solidFill>
              <a:schemeClr val="accent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8516" y="3796492"/>
            <a:ext cx="2987040" cy="29870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48900" y="5487468"/>
            <a:ext cx="1730312" cy="129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2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401"/>
            <a:ext cx="12192000" cy="1325563"/>
          </a:xfrm>
        </p:spPr>
        <p:txBody>
          <a:bodyPr/>
          <a:lstStyle/>
          <a:p>
            <a:pPr algn="ctr"/>
            <a:r>
              <a:rPr lang="en-GB" u="sng" dirty="0"/>
              <a:t>Skills you get from learning another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136" y="1601335"/>
            <a:ext cx="7016496" cy="439261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b="1" dirty="0"/>
              <a:t>Memory </a:t>
            </a:r>
            <a:r>
              <a:rPr lang="en-GB" dirty="0"/>
              <a:t>boosting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Improved </a:t>
            </a:r>
            <a:r>
              <a:rPr lang="en-GB" b="1" dirty="0"/>
              <a:t>communication</a:t>
            </a:r>
            <a:r>
              <a:rPr lang="en-GB" dirty="0"/>
              <a:t> skills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Improved </a:t>
            </a:r>
            <a:r>
              <a:rPr lang="en-GB" b="1" dirty="0"/>
              <a:t>self confidence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Improved </a:t>
            </a:r>
            <a:r>
              <a:rPr lang="en-GB" b="1" dirty="0"/>
              <a:t>listening</a:t>
            </a:r>
            <a:r>
              <a:rPr lang="en-GB" dirty="0"/>
              <a:t> skills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Help to </a:t>
            </a:r>
            <a:r>
              <a:rPr lang="en-GB" b="1" dirty="0"/>
              <a:t>improve your English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Increased </a:t>
            </a:r>
            <a:r>
              <a:rPr lang="en-GB" b="1" dirty="0"/>
              <a:t>understanding of </a:t>
            </a:r>
          </a:p>
          <a:p>
            <a:pPr marL="0" indent="0">
              <a:buNone/>
            </a:pPr>
            <a:r>
              <a:rPr lang="en-GB" b="1" dirty="0"/>
              <a:t>another culture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Increased </a:t>
            </a:r>
            <a:r>
              <a:rPr lang="en-GB" b="1" dirty="0"/>
              <a:t>employability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17200"/>
          <a:stretch/>
        </p:blipFill>
        <p:spPr>
          <a:xfrm>
            <a:off x="5230368" y="2316099"/>
            <a:ext cx="6477000" cy="315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882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304" y="48"/>
            <a:ext cx="11993696" cy="1325563"/>
          </a:xfrm>
        </p:spPr>
        <p:txBody>
          <a:bodyPr/>
          <a:lstStyle/>
          <a:p>
            <a:pPr algn="ctr"/>
            <a:r>
              <a:rPr lang="en-GB" u="sng" dirty="0"/>
              <a:t>Which subjects does MFL GCSE go well with?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6602"/>
            <a:ext cx="12019402" cy="5640637"/>
          </a:xfrm>
        </p:spPr>
        <p:txBody>
          <a:bodyPr>
            <a:noAutofit/>
          </a:bodyPr>
          <a:lstStyle/>
          <a:p>
            <a:r>
              <a:rPr lang="en-GB" sz="3200" b="1" dirty="0"/>
              <a:t>English</a:t>
            </a:r>
            <a:r>
              <a:rPr lang="en-GB" sz="3200" dirty="0"/>
              <a:t> (learning French words will help your understanding of more complex words in English, as they’re often similar)</a:t>
            </a:r>
          </a:p>
          <a:p>
            <a:endParaRPr lang="en-GB" sz="3200" dirty="0"/>
          </a:p>
          <a:p>
            <a:r>
              <a:rPr lang="en-GB" sz="3200" b="1" dirty="0"/>
              <a:t>History </a:t>
            </a:r>
            <a:r>
              <a:rPr lang="en-GB" sz="3200" dirty="0"/>
              <a:t>(for your EBACC)</a:t>
            </a:r>
          </a:p>
          <a:p>
            <a:endParaRPr lang="en-GB" sz="3200" dirty="0"/>
          </a:p>
          <a:p>
            <a:r>
              <a:rPr lang="en-GB" sz="3200" b="1" dirty="0"/>
              <a:t>Geography</a:t>
            </a:r>
            <a:r>
              <a:rPr lang="en-GB" sz="3200" dirty="0"/>
              <a:t> (for your EBACC)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GB" sz="3000" dirty="0"/>
              <a:t>Remember an </a:t>
            </a:r>
            <a:r>
              <a:rPr lang="en-GB" sz="3000" b="1" dirty="0"/>
              <a:t>MFL GCSE makes you ‘stand out from </a:t>
            </a:r>
          </a:p>
          <a:p>
            <a:pPr marL="0" indent="0">
              <a:buNone/>
            </a:pPr>
            <a:r>
              <a:rPr lang="en-GB" sz="3000" b="1" dirty="0"/>
              <a:t>the crowd’ </a:t>
            </a:r>
            <a:r>
              <a:rPr lang="en-GB" sz="3000" dirty="0"/>
              <a:t>no matter which other subjects you take, and</a:t>
            </a:r>
          </a:p>
          <a:p>
            <a:pPr marL="0" indent="0">
              <a:buNone/>
            </a:pPr>
            <a:r>
              <a:rPr lang="en-GB" sz="3000" dirty="0"/>
              <a:t>makes you </a:t>
            </a:r>
            <a:r>
              <a:rPr lang="en-GB" sz="3000" b="1" dirty="0"/>
              <a:t>more attractive to Universities and employers.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329" y="1909411"/>
            <a:ext cx="4215702" cy="13980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145" y="1601362"/>
            <a:ext cx="2543175" cy="1790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2803" y="2845621"/>
            <a:ext cx="2543175" cy="1800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86145" y="4541761"/>
            <a:ext cx="2981900" cy="211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62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53" y="359348"/>
            <a:ext cx="10515600" cy="1325563"/>
          </a:xfrm>
        </p:spPr>
        <p:txBody>
          <a:bodyPr/>
          <a:lstStyle/>
          <a:p>
            <a:r>
              <a:rPr lang="en-GB" b="1" u="sng" dirty="0"/>
              <a:t>What does MFL GCSE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53" y="1960562"/>
            <a:ext cx="10515600" cy="489743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AQA Exam Board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No coursework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2 tiers: Foundation and Higher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4 exams each worth 25% of your final grade: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Listening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Reading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Writing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Speaking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Re-designed GCSE Schemes of Work from 2020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/>
              <a:t>Experienced teachers with examiner knowledge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1490" y="258164"/>
            <a:ext cx="2464502" cy="24645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931" y="2416669"/>
            <a:ext cx="2806261" cy="39852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1305" y="3893044"/>
            <a:ext cx="2343839" cy="29649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8924" y="202028"/>
            <a:ext cx="1905000" cy="2400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8778" y="3815926"/>
            <a:ext cx="4381204" cy="172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58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9835" y="2889350"/>
            <a:ext cx="2571750" cy="17716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5510"/>
            <a:ext cx="12192000" cy="1325563"/>
          </a:xfrm>
        </p:spPr>
        <p:txBody>
          <a:bodyPr/>
          <a:lstStyle/>
          <a:p>
            <a:pPr algn="ctr"/>
            <a:r>
              <a:rPr lang="en-GB" b="1" u="sng" dirty="0"/>
              <a:t>Which topics do we cover at GCSE?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2567"/>
            <a:ext cx="12107537" cy="560758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/>
              <a:t>Theme 1 Identity and Culture</a:t>
            </a:r>
          </a:p>
          <a:p>
            <a:r>
              <a:rPr lang="en-GB" dirty="0"/>
              <a:t>Me, my family and friends</a:t>
            </a:r>
          </a:p>
          <a:p>
            <a:r>
              <a:rPr lang="en-GB" dirty="0"/>
              <a:t>Technology</a:t>
            </a:r>
          </a:p>
          <a:p>
            <a:r>
              <a:rPr lang="en-GB" dirty="0"/>
              <a:t>Free-time activities</a:t>
            </a:r>
          </a:p>
          <a:p>
            <a:pPr marL="0" indent="0">
              <a:buNone/>
            </a:pPr>
            <a:r>
              <a:rPr lang="en-GB" b="1" u="sng" dirty="0"/>
              <a:t>Theme 2 Local, international and global areas of interest</a:t>
            </a:r>
          </a:p>
          <a:p>
            <a:r>
              <a:rPr lang="en-GB" dirty="0"/>
              <a:t>Where you live</a:t>
            </a:r>
          </a:p>
          <a:p>
            <a:r>
              <a:rPr lang="en-GB" dirty="0"/>
              <a:t>Social issues</a:t>
            </a:r>
          </a:p>
          <a:p>
            <a:r>
              <a:rPr lang="en-GB" dirty="0"/>
              <a:t>The environment</a:t>
            </a:r>
          </a:p>
          <a:p>
            <a:pPr marL="0" indent="0">
              <a:buNone/>
            </a:pPr>
            <a:r>
              <a:rPr lang="en-GB" b="1" u="sng" dirty="0"/>
              <a:t>Theme 3 Current and future study and employment</a:t>
            </a:r>
          </a:p>
          <a:p>
            <a:r>
              <a:rPr lang="en-GB" dirty="0"/>
              <a:t>School</a:t>
            </a:r>
          </a:p>
          <a:p>
            <a:r>
              <a:rPr lang="en-GB" dirty="0"/>
              <a:t>Post-16 Education</a:t>
            </a:r>
          </a:p>
          <a:p>
            <a:r>
              <a:rPr lang="en-GB" dirty="0"/>
              <a:t>Jobs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2105" y="1042567"/>
            <a:ext cx="3200400" cy="1428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4511" y="952436"/>
            <a:ext cx="2874436" cy="17246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3113" y="2889350"/>
            <a:ext cx="2466975" cy="1847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6500" y="5044944"/>
            <a:ext cx="1636005" cy="16433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63118" y="4949452"/>
            <a:ext cx="1807717" cy="18157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2296" y="5172565"/>
            <a:ext cx="2029858" cy="138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22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9087" y="27480"/>
            <a:ext cx="2801739" cy="17510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0522" y="3878137"/>
            <a:ext cx="1874503" cy="18745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2529" y="3606043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5025" y="4981575"/>
            <a:ext cx="2466975" cy="1847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6337" y="27480"/>
            <a:ext cx="2952750" cy="15525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" y="3274587"/>
            <a:ext cx="2619375" cy="1743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14857" y="-4026"/>
            <a:ext cx="2257425" cy="20193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23559" y="2334"/>
            <a:ext cx="2667000" cy="1714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-4026"/>
            <a:ext cx="2847975" cy="1600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610" y="4953000"/>
            <a:ext cx="2400300" cy="1905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91234" y="4438883"/>
            <a:ext cx="4259288" cy="7803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90559" y="5600700"/>
            <a:ext cx="3705225" cy="12287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572625" y="2032497"/>
            <a:ext cx="2619375" cy="17430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1596174"/>
            <a:ext cx="2619375" cy="17430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32038" y="5258742"/>
            <a:ext cx="2867025" cy="159067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697378" y="1679906"/>
            <a:ext cx="689515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Careers which MFL GCSE is very useful for:</a:t>
            </a:r>
          </a:p>
          <a:p>
            <a:r>
              <a:rPr lang="en-GB" dirty="0"/>
              <a:t>Law					Publishing</a:t>
            </a:r>
          </a:p>
          <a:p>
            <a:r>
              <a:rPr lang="en-GB" dirty="0"/>
              <a:t>Business					Interpreting</a:t>
            </a:r>
          </a:p>
          <a:p>
            <a:r>
              <a:rPr lang="en-GB" dirty="0"/>
              <a:t>Translation </a:t>
            </a:r>
            <a:r>
              <a:rPr lang="en-GB" dirty="0" err="1"/>
              <a:t>e.g</a:t>
            </a:r>
            <a:r>
              <a:rPr lang="en-GB" dirty="0"/>
              <a:t> games translator		Business</a:t>
            </a:r>
          </a:p>
          <a:p>
            <a:r>
              <a:rPr lang="en-GB" dirty="0"/>
              <a:t>Security service </a:t>
            </a:r>
            <a:r>
              <a:rPr lang="en-GB" dirty="0" err="1"/>
              <a:t>e.g</a:t>
            </a:r>
            <a:r>
              <a:rPr lang="en-GB" dirty="0"/>
              <a:t> MI5			Immigration</a:t>
            </a:r>
          </a:p>
          <a:p>
            <a:r>
              <a:rPr lang="en-GB" dirty="0"/>
              <a:t>Teaching					Airlines</a:t>
            </a:r>
          </a:p>
          <a:p>
            <a:r>
              <a:rPr lang="en-GB" dirty="0"/>
              <a:t>Journalism				Travel companies</a:t>
            </a:r>
          </a:p>
          <a:p>
            <a:r>
              <a:rPr lang="en-GB" dirty="0"/>
              <a:t>Police</a:t>
            </a:r>
          </a:p>
          <a:p>
            <a:r>
              <a:rPr lang="en-GB" dirty="0"/>
              <a:t>Social work </a:t>
            </a:r>
          </a:p>
        </p:txBody>
      </p:sp>
    </p:spTree>
    <p:extLst>
      <p:ext uri="{BB962C8B-B14F-4D97-AF65-F5344CB8AC3E}">
        <p14:creationId xmlns:p14="http://schemas.microsoft.com/office/powerpoint/2010/main" val="103184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272" b="10915"/>
          <a:stretch/>
        </p:blipFill>
        <p:spPr>
          <a:xfrm>
            <a:off x="615314" y="0"/>
            <a:ext cx="5589443" cy="6858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204757" y="749808"/>
            <a:ext cx="583789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If you have any questions about MFL GCSE, speak to your class teacher or email Mrs Turner (</a:t>
            </a:r>
            <a:r>
              <a:rPr lang="en-GB" sz="3600" dirty="0" err="1"/>
              <a:t>Curriclum</a:t>
            </a:r>
            <a:r>
              <a:rPr lang="en-GB" sz="3600" dirty="0"/>
              <a:t> Leader)</a:t>
            </a:r>
          </a:p>
          <a:p>
            <a:r>
              <a:rPr lang="en-GB" sz="3200" dirty="0"/>
              <a:t>turner.h@hungerhillschool.com</a:t>
            </a:r>
          </a:p>
        </p:txBody>
      </p:sp>
    </p:spTree>
    <p:extLst>
      <p:ext uri="{BB962C8B-B14F-4D97-AF65-F5344CB8AC3E}">
        <p14:creationId xmlns:p14="http://schemas.microsoft.com/office/powerpoint/2010/main" val="611024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441</Words>
  <Application>Microsoft Office PowerPoint</Application>
  <PresentationFormat>Widescreen</PresentationFormat>
  <Paragraphs>73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Skills you get from learning another language</vt:lpstr>
      <vt:lpstr>Which subjects does MFL GCSE go well with?</vt:lpstr>
      <vt:lpstr>What does MFL GCSE look like?</vt:lpstr>
      <vt:lpstr>Which topics do we cover at GCSE?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H. Turner</dc:creator>
  <cp:lastModifiedBy>C. Wright</cp:lastModifiedBy>
  <cp:revision>47</cp:revision>
  <dcterms:created xsi:type="dcterms:W3CDTF">2020-12-15T10:08:47Z</dcterms:created>
  <dcterms:modified xsi:type="dcterms:W3CDTF">2021-01-04T14:22:02Z</dcterms:modified>
</cp:coreProperties>
</file>