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F0066"/>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B77AF-52FB-4E04-9C34-6AA9ED40BB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428A2D8-7D62-422D-AD2E-ABA85B93C1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8A570E4-100D-437A-8728-1E093B80F450}"/>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2FEAAB12-713C-4D6C-AF90-E6E3D8FD8A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458DBE-8644-40D5-9294-320EFA3F3CED}"/>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998637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D5764-E05F-42E2-B6C4-652DC4CE5D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BBD9DD-1FAE-4BEA-B2E3-E021D843F2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11676D-7146-4E4B-B553-9CDEEFB2B630}"/>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5477A6D4-C1EF-4737-8BAF-87269C6A9B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1221C5-09EF-4C88-AC07-EF5B23DE8D27}"/>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834501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C2BE3-3DF5-45C5-9374-25D1D1CD684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4BAA82-F0C5-43E1-9CC0-63C6A053E3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0BD378-E8D4-4954-9158-C29264D13F67}"/>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95F7250E-9FF9-42F0-8342-F88AC07B75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B59C2C-48C8-4B54-9273-E8F67DB6A705}"/>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58075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9A5F9-CF1D-4B89-AB06-3AC25E6377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4EC488-3DD2-4188-997E-428BA3FAF7B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8CE2F43-E209-488A-A23C-6562F9DC85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767F46-651E-48F8-8D81-2A029D70A8E4}"/>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6" name="Footer Placeholder 5">
            <a:extLst>
              <a:ext uri="{FF2B5EF4-FFF2-40B4-BE49-F238E27FC236}">
                <a16:creationId xmlns:a16="http://schemas.microsoft.com/office/drawing/2014/main" id="{949D6588-8172-4181-9501-46C818DD53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F624B7-7257-4D59-9021-920DE04A6FE6}"/>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931164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E44F7-0362-413A-9111-FF840C4320A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E5AE6D-D6E2-4711-8AD1-6B3687A576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9B697C7-DC58-4B75-8CCA-CAE3771D3AD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68793D3-CA7E-4864-BFD8-65B4A0E7EF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CE900B8-AE18-466B-B8DA-ADC4B0E639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BA8FDB8-33F9-4007-95DF-674535B17A3F}"/>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8" name="Footer Placeholder 7">
            <a:extLst>
              <a:ext uri="{FF2B5EF4-FFF2-40B4-BE49-F238E27FC236}">
                <a16:creationId xmlns:a16="http://schemas.microsoft.com/office/drawing/2014/main" id="{CA0E833E-03B5-41C6-B93C-F945E6F69E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D9D2737-BF2D-4CCA-B51B-2300A9759F8F}"/>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181455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16C6E-BF56-48E1-AB99-2E7779C1170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96B3999-4890-4C1E-A761-C7E0C2476260}"/>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4" name="Footer Placeholder 3">
            <a:extLst>
              <a:ext uri="{FF2B5EF4-FFF2-40B4-BE49-F238E27FC236}">
                <a16:creationId xmlns:a16="http://schemas.microsoft.com/office/drawing/2014/main" id="{DF7234F3-A463-4BF3-A058-B58FF565D5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EAFB7D-5367-4100-985F-972B16B7C0E3}"/>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786446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53E513-893A-4CB9-96A9-D4591C8AD541}"/>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3" name="Footer Placeholder 2">
            <a:extLst>
              <a:ext uri="{FF2B5EF4-FFF2-40B4-BE49-F238E27FC236}">
                <a16:creationId xmlns:a16="http://schemas.microsoft.com/office/drawing/2014/main" id="{2884828F-6D67-4732-9B2F-754C42B8B4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58607B7-FE3B-4D69-881D-1DBCAC1083F3}"/>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314426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B18C6-FB1C-4433-B1CA-D539FD9934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25DE7D0-5278-4A1A-BB4E-FA1400FF49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7E7D16C-11A8-4214-8887-36E011AF8B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EC5039-8445-450D-BB4C-90C4E1904E78}"/>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6" name="Footer Placeholder 5">
            <a:extLst>
              <a:ext uri="{FF2B5EF4-FFF2-40B4-BE49-F238E27FC236}">
                <a16:creationId xmlns:a16="http://schemas.microsoft.com/office/drawing/2014/main" id="{5916EE2D-96D0-4CC8-91AA-F7D89EC119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6F77AD-E444-4550-986B-DFCACC1DFA99}"/>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2017957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3921D-38F1-45E3-B787-F776C590A6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D577ADE-D607-4F78-A266-547AE52F10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ED6D2-3B0D-4D3A-B87F-31F5A56A3E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051A7B-5B6A-4E4B-BC41-8000040E1BDE}"/>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6" name="Footer Placeholder 5">
            <a:extLst>
              <a:ext uri="{FF2B5EF4-FFF2-40B4-BE49-F238E27FC236}">
                <a16:creationId xmlns:a16="http://schemas.microsoft.com/office/drawing/2014/main" id="{BB14254A-67A6-49B7-A88A-F4B05CEE88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752227-C948-4333-AD79-826ABE2DC2DA}"/>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2055692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FEC84-9E3D-48A2-94AB-82304E30CC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9D1B27-C62F-4A34-A58C-03A71493D66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64DBA9-AA85-4DB8-8D5A-78142F83B0DD}"/>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BD7316C7-EF49-4F69-9979-179AFBDB94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4953F8-1029-46FD-B843-215C4B2D0BFD}"/>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570639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523B5D-D965-4C9C-A0D6-14736AE135E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092932-5EA5-4630-9F9A-BEB30558A0F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0AB6C4-EA4B-42F6-87C7-B9CE6CE3838E}"/>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83CC3B31-A487-4D2C-A618-E1D5C75B09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3E66D2-32F5-4689-A514-58939AA89B40}"/>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3963852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7F2DC-1260-42AD-831B-B74FB58BFA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F7B9C8-53C9-4FDF-93A0-448AD5CCFD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790E1F-3C53-40C2-AEBB-F05BF55510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B0AF17FE-D1DB-4DBF-AE00-323692D9F5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6BC437-5428-496B-A9AB-429230EEA9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3A0AE4-DA5F-4F96-9B92-A2309F8C650E}" type="slidenum">
              <a:rPr lang="en-GB" smtClean="0"/>
              <a:t>‹#›</a:t>
            </a:fld>
            <a:endParaRPr lang="en-GB"/>
          </a:p>
        </p:txBody>
      </p:sp>
    </p:spTree>
    <p:extLst>
      <p:ext uri="{BB962C8B-B14F-4D97-AF65-F5344CB8AC3E}">
        <p14:creationId xmlns:p14="http://schemas.microsoft.com/office/powerpoint/2010/main" val="212421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Image result for reading">
            <a:extLst>
              <a:ext uri="{FF2B5EF4-FFF2-40B4-BE49-F238E27FC236}">
                <a16:creationId xmlns:a16="http://schemas.microsoft.com/office/drawing/2014/main" id="{D7A1ECF5-BAD8-4827-BF79-64F58F63F1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255" r="15799"/>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hought Bubble: Cloud 4">
            <a:extLst>
              <a:ext uri="{FF2B5EF4-FFF2-40B4-BE49-F238E27FC236}">
                <a16:creationId xmlns:a16="http://schemas.microsoft.com/office/drawing/2014/main" id="{77A573F5-C20F-40EB-A627-313AD8C441E9}"/>
              </a:ext>
            </a:extLst>
          </p:cNvPr>
          <p:cNvSpPr/>
          <p:nvPr/>
        </p:nvSpPr>
        <p:spPr>
          <a:xfrm>
            <a:off x="361951" y="1162051"/>
            <a:ext cx="4724399" cy="4857749"/>
          </a:xfrm>
          <a:custGeom>
            <a:avLst/>
            <a:gdLst>
              <a:gd name="connsiteX0" fmla="*/ 426508 w 4724399"/>
              <a:gd name="connsiteY0" fmla="*/ 1615876 h 4857749"/>
              <a:gd name="connsiteX1" fmla="*/ 614937 w 4724399"/>
              <a:gd name="connsiteY1" fmla="*/ 776677 h 4857749"/>
              <a:gd name="connsiteX2" fmla="*/ 1531602 w 4724399"/>
              <a:gd name="connsiteY2" fmla="*/ 584953 h 4857749"/>
              <a:gd name="connsiteX3" fmla="*/ 2455812 w 4724399"/>
              <a:gd name="connsiteY3" fmla="*/ 385921 h 4857749"/>
              <a:gd name="connsiteX4" fmla="*/ 2815938 w 4724399"/>
              <a:gd name="connsiteY4" fmla="*/ 22489 h 4857749"/>
              <a:gd name="connsiteX5" fmla="*/ 3262569 w 4724399"/>
              <a:gd name="connsiteY5" fmla="*/ 278983 h 4857749"/>
              <a:gd name="connsiteX6" fmla="*/ 3878272 w 4724399"/>
              <a:gd name="connsiteY6" fmla="*/ 77589 h 4857749"/>
              <a:gd name="connsiteX7" fmla="*/ 4190498 w 4724399"/>
              <a:gd name="connsiteY7" fmla="*/ 627009 h 4857749"/>
              <a:gd name="connsiteX8" fmla="*/ 4591197 w 4724399"/>
              <a:gd name="connsiteY8" fmla="*/ 1160237 h 4857749"/>
              <a:gd name="connsiteX9" fmla="*/ 4573261 w 4724399"/>
              <a:gd name="connsiteY9" fmla="*/ 1738444 h 4857749"/>
              <a:gd name="connsiteX10" fmla="*/ 4704276 w 4724399"/>
              <a:gd name="connsiteY10" fmla="*/ 2622509 h 4857749"/>
              <a:gd name="connsiteX11" fmla="*/ 4090542 w 4724399"/>
              <a:gd name="connsiteY11" fmla="*/ 3396376 h 4857749"/>
              <a:gd name="connsiteX12" fmla="*/ 3870835 w 4724399"/>
              <a:gd name="connsiteY12" fmla="*/ 4059481 h 4857749"/>
              <a:gd name="connsiteX13" fmla="*/ 3122805 w 4724399"/>
              <a:gd name="connsiteY13" fmla="*/ 4139769 h 4857749"/>
              <a:gd name="connsiteX14" fmla="*/ 2588248 w 4724399"/>
              <a:gd name="connsiteY14" fmla="*/ 4847178 h 4857749"/>
              <a:gd name="connsiteX15" fmla="*/ 1802270 w 4724399"/>
              <a:gd name="connsiteY15" fmla="*/ 4415378 h 4857749"/>
              <a:gd name="connsiteX16" fmla="*/ 634731 w 4724399"/>
              <a:gd name="connsiteY16" fmla="*/ 3988751 h 4857749"/>
              <a:gd name="connsiteX17" fmla="*/ 121390 w 4724399"/>
              <a:gd name="connsiteY17" fmla="*/ 3513996 h 4857749"/>
              <a:gd name="connsiteX18" fmla="*/ 231079 w 4724399"/>
              <a:gd name="connsiteY18" fmla="*/ 2873156 h 4857749"/>
              <a:gd name="connsiteX19" fmla="*/ -547 w 4724399"/>
              <a:gd name="connsiteY19" fmla="*/ 2215673 h 4857749"/>
              <a:gd name="connsiteX20" fmla="*/ 422461 w 4724399"/>
              <a:gd name="connsiteY20" fmla="*/ 1631281 h 4857749"/>
              <a:gd name="connsiteX21" fmla="*/ 426508 w 4724399"/>
              <a:gd name="connsiteY21" fmla="*/ 1615876 h 4857749"/>
              <a:gd name="connsiteX0" fmla="*/ 6205015 w 4724399"/>
              <a:gd name="connsiteY0" fmla="*/ 4196464 h 4857749"/>
              <a:gd name="connsiteX1" fmla="*/ 6073782 w 4724399"/>
              <a:gd name="connsiteY1" fmla="*/ 4327697 h 4857749"/>
              <a:gd name="connsiteX2" fmla="*/ 5942549 w 4724399"/>
              <a:gd name="connsiteY2" fmla="*/ 4196464 h 4857749"/>
              <a:gd name="connsiteX3" fmla="*/ 6073782 w 4724399"/>
              <a:gd name="connsiteY3" fmla="*/ 4065231 h 4857749"/>
              <a:gd name="connsiteX4" fmla="*/ 6205015 w 4724399"/>
              <a:gd name="connsiteY4" fmla="*/ 4196464 h 4857749"/>
              <a:gd name="connsiteX0" fmla="*/ 5892528 w 4724399"/>
              <a:gd name="connsiteY0" fmla="*/ 3985148 h 4857749"/>
              <a:gd name="connsiteX1" fmla="*/ 5630061 w 4724399"/>
              <a:gd name="connsiteY1" fmla="*/ 4247615 h 4857749"/>
              <a:gd name="connsiteX2" fmla="*/ 5367594 w 4724399"/>
              <a:gd name="connsiteY2" fmla="*/ 3985148 h 4857749"/>
              <a:gd name="connsiteX3" fmla="*/ 5630061 w 4724399"/>
              <a:gd name="connsiteY3" fmla="*/ 3722681 h 4857749"/>
              <a:gd name="connsiteX4" fmla="*/ 5892528 w 4724399"/>
              <a:gd name="connsiteY4" fmla="*/ 3985148 h 4857749"/>
              <a:gd name="connsiteX0" fmla="*/ 5343074 w 4724399"/>
              <a:gd name="connsiteY0" fmla="*/ 3660980 h 4857749"/>
              <a:gd name="connsiteX1" fmla="*/ 4949374 w 4724399"/>
              <a:gd name="connsiteY1" fmla="*/ 4054680 h 4857749"/>
              <a:gd name="connsiteX2" fmla="*/ 4555674 w 4724399"/>
              <a:gd name="connsiteY2" fmla="*/ 3660980 h 4857749"/>
              <a:gd name="connsiteX3" fmla="*/ 4949374 w 4724399"/>
              <a:gd name="connsiteY3" fmla="*/ 3267280 h 4857749"/>
              <a:gd name="connsiteX4" fmla="*/ 5343074 w 4724399"/>
              <a:gd name="connsiteY4" fmla="*/ 3660980 h 4857749"/>
              <a:gd name="connsiteX0" fmla="*/ 513231 w 4724399"/>
              <a:gd name="connsiteY0" fmla="*/ 2943548 h 4857749"/>
              <a:gd name="connsiteX1" fmla="*/ 236219 w 4724399"/>
              <a:gd name="connsiteY1" fmla="*/ 2853927 h 4857749"/>
              <a:gd name="connsiteX2" fmla="*/ 757653 w 4724399"/>
              <a:gd name="connsiteY2" fmla="*/ 3924319 h 4857749"/>
              <a:gd name="connsiteX3" fmla="*/ 636481 w 4724399"/>
              <a:gd name="connsiteY3" fmla="*/ 3967161 h 4857749"/>
              <a:gd name="connsiteX4" fmla="*/ 1802052 w 4724399"/>
              <a:gd name="connsiteY4" fmla="*/ 4395588 h 4857749"/>
              <a:gd name="connsiteX5" fmla="*/ 1728998 w 4724399"/>
              <a:gd name="connsiteY5" fmla="*/ 4199928 h 4857749"/>
              <a:gd name="connsiteX6" fmla="*/ 3152552 w 4724399"/>
              <a:gd name="connsiteY6" fmla="*/ 3907676 h 4857749"/>
              <a:gd name="connsiteX7" fmla="*/ 3123352 w 4724399"/>
              <a:gd name="connsiteY7" fmla="*/ 4122339 h 4857749"/>
              <a:gd name="connsiteX8" fmla="*/ 3732384 w 4724399"/>
              <a:gd name="connsiteY8" fmla="*/ 2581128 h 4857749"/>
              <a:gd name="connsiteX9" fmla="*/ 4087917 w 4724399"/>
              <a:gd name="connsiteY9" fmla="*/ 3383557 h 4857749"/>
              <a:gd name="connsiteX10" fmla="*/ 4571074 w 4724399"/>
              <a:gd name="connsiteY10" fmla="*/ 1726524 h 4857749"/>
              <a:gd name="connsiteX11" fmla="*/ 4412719 w 4724399"/>
              <a:gd name="connsiteY11" fmla="*/ 2027435 h 4857749"/>
              <a:gd name="connsiteX12" fmla="*/ 4191154 w 4724399"/>
              <a:gd name="connsiteY12" fmla="*/ 610142 h 4857749"/>
              <a:gd name="connsiteX13" fmla="*/ 4199465 w 4724399"/>
              <a:gd name="connsiteY13" fmla="*/ 752276 h 4857749"/>
              <a:gd name="connsiteX14" fmla="*/ 3180001 w 4724399"/>
              <a:gd name="connsiteY14" fmla="*/ 444394 h 4857749"/>
              <a:gd name="connsiteX15" fmla="*/ 3261147 w 4724399"/>
              <a:gd name="connsiteY15" fmla="*/ 263128 h 4857749"/>
              <a:gd name="connsiteX16" fmla="*/ 2421363 w 4724399"/>
              <a:gd name="connsiteY16" fmla="*/ 530754 h 4857749"/>
              <a:gd name="connsiteX17" fmla="*/ 2460624 w 4724399"/>
              <a:gd name="connsiteY17" fmla="*/ 374451 h 4857749"/>
              <a:gd name="connsiteX18" fmla="*/ 1531055 w 4724399"/>
              <a:gd name="connsiteY18" fmla="*/ 583829 h 4857749"/>
              <a:gd name="connsiteX19" fmla="*/ 1673224 w 4724399"/>
              <a:gd name="connsiteY19" fmla="*/ 735409 h 4857749"/>
              <a:gd name="connsiteX20" fmla="*/ 451333 w 4724399"/>
              <a:gd name="connsiteY20" fmla="*/ 1775439 h 4857749"/>
              <a:gd name="connsiteX21" fmla="*/ 426508 w 4724399"/>
              <a:gd name="connsiteY21" fmla="*/ 1615876 h 4857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24399" h="4857749" fill="none" extrusionOk="0">
                <a:moveTo>
                  <a:pt x="426508" y="1615876"/>
                </a:moveTo>
                <a:cubicBezTo>
                  <a:pt x="425434" y="1299743"/>
                  <a:pt x="456178" y="1025854"/>
                  <a:pt x="614937" y="776677"/>
                </a:cubicBezTo>
                <a:cubicBezTo>
                  <a:pt x="885826" y="484477"/>
                  <a:pt x="1246485" y="396412"/>
                  <a:pt x="1531602" y="584953"/>
                </a:cubicBezTo>
                <a:cubicBezTo>
                  <a:pt x="1683776" y="92590"/>
                  <a:pt x="2143824" y="-27685"/>
                  <a:pt x="2455812" y="385921"/>
                </a:cubicBezTo>
                <a:cubicBezTo>
                  <a:pt x="2506180" y="183912"/>
                  <a:pt x="2649329" y="69663"/>
                  <a:pt x="2815938" y="22489"/>
                </a:cubicBezTo>
                <a:cubicBezTo>
                  <a:pt x="2988604" y="7806"/>
                  <a:pt x="3137559" y="84623"/>
                  <a:pt x="3262569" y="278983"/>
                </a:cubicBezTo>
                <a:cubicBezTo>
                  <a:pt x="3435286" y="11151"/>
                  <a:pt x="3646260" y="-21064"/>
                  <a:pt x="3878272" y="77589"/>
                </a:cubicBezTo>
                <a:cubicBezTo>
                  <a:pt x="4072954" y="157468"/>
                  <a:pt x="4168099" y="355760"/>
                  <a:pt x="4190498" y="627009"/>
                </a:cubicBezTo>
                <a:cubicBezTo>
                  <a:pt x="4382600" y="700919"/>
                  <a:pt x="4526952" y="902392"/>
                  <a:pt x="4591197" y="1160237"/>
                </a:cubicBezTo>
                <a:cubicBezTo>
                  <a:pt x="4648712" y="1334515"/>
                  <a:pt x="4607677" y="1571849"/>
                  <a:pt x="4573261" y="1738444"/>
                </a:cubicBezTo>
                <a:cubicBezTo>
                  <a:pt x="4681744" y="1954917"/>
                  <a:pt x="4754618" y="2340617"/>
                  <a:pt x="4704276" y="2622509"/>
                </a:cubicBezTo>
                <a:cubicBezTo>
                  <a:pt x="4659670" y="2982662"/>
                  <a:pt x="4420176" y="3321551"/>
                  <a:pt x="4090542" y="3396376"/>
                </a:cubicBezTo>
                <a:cubicBezTo>
                  <a:pt x="4076061" y="3648124"/>
                  <a:pt x="3996592" y="3923980"/>
                  <a:pt x="3870835" y="4059481"/>
                </a:cubicBezTo>
                <a:cubicBezTo>
                  <a:pt x="3648993" y="4252590"/>
                  <a:pt x="3376758" y="4318473"/>
                  <a:pt x="3122805" y="4139769"/>
                </a:cubicBezTo>
                <a:cubicBezTo>
                  <a:pt x="3048323" y="4481491"/>
                  <a:pt x="2842843" y="4740132"/>
                  <a:pt x="2588248" y="4847178"/>
                </a:cubicBezTo>
                <a:cubicBezTo>
                  <a:pt x="2322823" y="4958344"/>
                  <a:pt x="2009202" y="4779204"/>
                  <a:pt x="1802270" y="4415378"/>
                </a:cubicBezTo>
                <a:cubicBezTo>
                  <a:pt x="1436793" y="4700270"/>
                  <a:pt x="948524" y="4495927"/>
                  <a:pt x="634731" y="3988751"/>
                </a:cubicBezTo>
                <a:cubicBezTo>
                  <a:pt x="405359" y="3998214"/>
                  <a:pt x="216150" y="3855606"/>
                  <a:pt x="121390" y="3513996"/>
                </a:cubicBezTo>
                <a:cubicBezTo>
                  <a:pt x="36962" y="3271408"/>
                  <a:pt x="119422" y="3038339"/>
                  <a:pt x="231079" y="2873156"/>
                </a:cubicBezTo>
                <a:cubicBezTo>
                  <a:pt x="38935" y="2700197"/>
                  <a:pt x="-10785" y="2432101"/>
                  <a:pt x="-547" y="2215673"/>
                </a:cubicBezTo>
                <a:cubicBezTo>
                  <a:pt x="15506" y="1912712"/>
                  <a:pt x="220159" y="1683060"/>
                  <a:pt x="422461" y="1631281"/>
                </a:cubicBezTo>
                <a:cubicBezTo>
                  <a:pt x="423882" y="1626951"/>
                  <a:pt x="425803" y="1621391"/>
                  <a:pt x="426508" y="1615876"/>
                </a:cubicBezTo>
                <a:close/>
              </a:path>
              <a:path w="4724399" h="4857749" fill="none" extrusionOk="0">
                <a:moveTo>
                  <a:pt x="6205015" y="4196464"/>
                </a:moveTo>
                <a:cubicBezTo>
                  <a:pt x="6202496" y="4275324"/>
                  <a:pt x="6146052" y="4325743"/>
                  <a:pt x="6073782" y="4327697"/>
                </a:cubicBezTo>
                <a:cubicBezTo>
                  <a:pt x="5999492" y="4324833"/>
                  <a:pt x="5933125" y="4275390"/>
                  <a:pt x="5942549" y="4196464"/>
                </a:cubicBezTo>
                <a:cubicBezTo>
                  <a:pt x="5946112" y="4128009"/>
                  <a:pt x="6005176" y="4067001"/>
                  <a:pt x="6073782" y="4065231"/>
                </a:cubicBezTo>
                <a:cubicBezTo>
                  <a:pt x="6133863" y="4062742"/>
                  <a:pt x="6200189" y="4117566"/>
                  <a:pt x="6205015" y="4196464"/>
                </a:cubicBezTo>
                <a:close/>
              </a:path>
              <a:path w="4724399" h="4857749" fill="none" extrusionOk="0">
                <a:moveTo>
                  <a:pt x="5892528" y="3985148"/>
                </a:moveTo>
                <a:cubicBezTo>
                  <a:pt x="5882231" y="4129495"/>
                  <a:pt x="5784815" y="4237188"/>
                  <a:pt x="5630061" y="4247615"/>
                </a:cubicBezTo>
                <a:cubicBezTo>
                  <a:pt x="5488866" y="4246868"/>
                  <a:pt x="5347956" y="4117699"/>
                  <a:pt x="5367594" y="3985148"/>
                </a:cubicBezTo>
                <a:cubicBezTo>
                  <a:pt x="5356434" y="3863039"/>
                  <a:pt x="5490150" y="3714502"/>
                  <a:pt x="5630061" y="3722681"/>
                </a:cubicBezTo>
                <a:cubicBezTo>
                  <a:pt x="5775971" y="3719556"/>
                  <a:pt x="5906742" y="3835574"/>
                  <a:pt x="5892528" y="3985148"/>
                </a:cubicBezTo>
                <a:close/>
              </a:path>
              <a:path w="4724399" h="4857749" fill="none" extrusionOk="0">
                <a:moveTo>
                  <a:pt x="5343074" y="3660980"/>
                </a:moveTo>
                <a:cubicBezTo>
                  <a:pt x="5372533" y="3855323"/>
                  <a:pt x="5168695" y="4061642"/>
                  <a:pt x="4949374" y="4054680"/>
                </a:cubicBezTo>
                <a:cubicBezTo>
                  <a:pt x="4713767" y="4062252"/>
                  <a:pt x="4550081" y="3871004"/>
                  <a:pt x="4555674" y="3660980"/>
                </a:cubicBezTo>
                <a:cubicBezTo>
                  <a:pt x="4547662" y="3449455"/>
                  <a:pt x="4724102" y="3278992"/>
                  <a:pt x="4949374" y="3267280"/>
                </a:cubicBezTo>
                <a:cubicBezTo>
                  <a:pt x="5166834" y="3296296"/>
                  <a:pt x="5365339" y="3433520"/>
                  <a:pt x="5343074" y="3660980"/>
                </a:cubicBezTo>
                <a:close/>
              </a:path>
              <a:path w="4724399" h="4857749" fill="none" extrusionOk="0">
                <a:moveTo>
                  <a:pt x="513231" y="2943548"/>
                </a:moveTo>
                <a:cubicBezTo>
                  <a:pt x="411136" y="2963601"/>
                  <a:pt x="330417" y="2937635"/>
                  <a:pt x="236219" y="2853927"/>
                </a:cubicBezTo>
                <a:moveTo>
                  <a:pt x="757653" y="3924319"/>
                </a:moveTo>
                <a:cubicBezTo>
                  <a:pt x="714060" y="3940765"/>
                  <a:pt x="678366" y="3952806"/>
                  <a:pt x="636481" y="3967161"/>
                </a:cubicBezTo>
                <a:moveTo>
                  <a:pt x="1802052" y="4395588"/>
                </a:moveTo>
                <a:cubicBezTo>
                  <a:pt x="1772813" y="4342966"/>
                  <a:pt x="1744439" y="4262945"/>
                  <a:pt x="1728998" y="4199928"/>
                </a:cubicBezTo>
                <a:moveTo>
                  <a:pt x="3152552" y="3907676"/>
                </a:moveTo>
                <a:cubicBezTo>
                  <a:pt x="3149065" y="3979747"/>
                  <a:pt x="3135870" y="4055273"/>
                  <a:pt x="3123352" y="4122339"/>
                </a:cubicBezTo>
                <a:moveTo>
                  <a:pt x="3732384" y="2581128"/>
                </a:moveTo>
                <a:cubicBezTo>
                  <a:pt x="3994655" y="2766772"/>
                  <a:pt x="4085140" y="3088988"/>
                  <a:pt x="4087917" y="3383557"/>
                </a:cubicBezTo>
                <a:moveTo>
                  <a:pt x="4571074" y="1726524"/>
                </a:moveTo>
                <a:cubicBezTo>
                  <a:pt x="4514739" y="1842663"/>
                  <a:pt x="4469484" y="1943517"/>
                  <a:pt x="4412719" y="2027435"/>
                </a:cubicBezTo>
                <a:moveTo>
                  <a:pt x="4191154" y="610142"/>
                </a:moveTo>
                <a:cubicBezTo>
                  <a:pt x="4203910" y="655315"/>
                  <a:pt x="4200019" y="699293"/>
                  <a:pt x="4199465" y="752276"/>
                </a:cubicBezTo>
                <a:moveTo>
                  <a:pt x="3180001" y="444394"/>
                </a:moveTo>
                <a:cubicBezTo>
                  <a:pt x="3199798" y="376890"/>
                  <a:pt x="3234647" y="312191"/>
                  <a:pt x="3261147" y="263128"/>
                </a:cubicBezTo>
                <a:moveTo>
                  <a:pt x="2421363" y="530754"/>
                </a:moveTo>
                <a:cubicBezTo>
                  <a:pt x="2432410" y="483592"/>
                  <a:pt x="2447975" y="428386"/>
                  <a:pt x="2460624" y="374451"/>
                </a:cubicBezTo>
                <a:moveTo>
                  <a:pt x="1531055" y="583829"/>
                </a:moveTo>
                <a:cubicBezTo>
                  <a:pt x="1576710" y="632806"/>
                  <a:pt x="1629135" y="663645"/>
                  <a:pt x="1673224" y="735409"/>
                </a:cubicBezTo>
                <a:moveTo>
                  <a:pt x="451333" y="1775439"/>
                </a:moveTo>
                <a:cubicBezTo>
                  <a:pt x="440756" y="1722578"/>
                  <a:pt x="430107" y="1664040"/>
                  <a:pt x="426508" y="1615876"/>
                </a:cubicBezTo>
              </a:path>
              <a:path w="4724399" h="4857749" stroke="0" extrusionOk="0">
                <a:moveTo>
                  <a:pt x="426508" y="1615876"/>
                </a:moveTo>
                <a:cubicBezTo>
                  <a:pt x="392653" y="1319373"/>
                  <a:pt x="426293" y="1009233"/>
                  <a:pt x="614937" y="776677"/>
                </a:cubicBezTo>
                <a:cubicBezTo>
                  <a:pt x="801730" y="365908"/>
                  <a:pt x="1158163" y="319366"/>
                  <a:pt x="1531602" y="584953"/>
                </a:cubicBezTo>
                <a:cubicBezTo>
                  <a:pt x="1708905" y="76173"/>
                  <a:pt x="2098267" y="13229"/>
                  <a:pt x="2455812" y="385921"/>
                </a:cubicBezTo>
                <a:cubicBezTo>
                  <a:pt x="2548752" y="176760"/>
                  <a:pt x="2690038" y="58064"/>
                  <a:pt x="2815938" y="22489"/>
                </a:cubicBezTo>
                <a:cubicBezTo>
                  <a:pt x="2982856" y="14311"/>
                  <a:pt x="3135498" y="100126"/>
                  <a:pt x="3262569" y="278983"/>
                </a:cubicBezTo>
                <a:cubicBezTo>
                  <a:pt x="3401175" y="65489"/>
                  <a:pt x="3655546" y="-45061"/>
                  <a:pt x="3878272" y="77589"/>
                </a:cubicBezTo>
                <a:cubicBezTo>
                  <a:pt x="4082795" y="179510"/>
                  <a:pt x="4136394" y="366446"/>
                  <a:pt x="4190498" y="627009"/>
                </a:cubicBezTo>
                <a:cubicBezTo>
                  <a:pt x="4369370" y="715184"/>
                  <a:pt x="4492048" y="903514"/>
                  <a:pt x="4591197" y="1160237"/>
                </a:cubicBezTo>
                <a:cubicBezTo>
                  <a:pt x="4635451" y="1342144"/>
                  <a:pt x="4620117" y="1559552"/>
                  <a:pt x="4573261" y="1738444"/>
                </a:cubicBezTo>
                <a:cubicBezTo>
                  <a:pt x="4715791" y="1984105"/>
                  <a:pt x="4778837" y="2330126"/>
                  <a:pt x="4704276" y="2622509"/>
                </a:cubicBezTo>
                <a:cubicBezTo>
                  <a:pt x="4650073" y="3022633"/>
                  <a:pt x="4393177" y="3331361"/>
                  <a:pt x="4090542" y="3396376"/>
                </a:cubicBezTo>
                <a:cubicBezTo>
                  <a:pt x="4087773" y="3676800"/>
                  <a:pt x="4003401" y="3877409"/>
                  <a:pt x="3870835" y="4059481"/>
                </a:cubicBezTo>
                <a:cubicBezTo>
                  <a:pt x="3672764" y="4307916"/>
                  <a:pt x="3362953" y="4331954"/>
                  <a:pt x="3122805" y="4139769"/>
                </a:cubicBezTo>
                <a:cubicBezTo>
                  <a:pt x="3054905" y="4500768"/>
                  <a:pt x="2869643" y="4754563"/>
                  <a:pt x="2588248" y="4847178"/>
                </a:cubicBezTo>
                <a:cubicBezTo>
                  <a:pt x="2292165" y="4936519"/>
                  <a:pt x="1968342" y="4751430"/>
                  <a:pt x="1802270" y="4415378"/>
                </a:cubicBezTo>
                <a:cubicBezTo>
                  <a:pt x="1365883" y="4734053"/>
                  <a:pt x="865325" y="4540137"/>
                  <a:pt x="634731" y="3988751"/>
                </a:cubicBezTo>
                <a:cubicBezTo>
                  <a:pt x="386214" y="4027050"/>
                  <a:pt x="191708" y="3769689"/>
                  <a:pt x="121390" y="3513996"/>
                </a:cubicBezTo>
                <a:cubicBezTo>
                  <a:pt x="55417" y="3306318"/>
                  <a:pt x="127946" y="3050475"/>
                  <a:pt x="231079" y="2873156"/>
                </a:cubicBezTo>
                <a:cubicBezTo>
                  <a:pt x="105687" y="2729068"/>
                  <a:pt x="-37893" y="2453322"/>
                  <a:pt x="-547" y="2215673"/>
                </a:cubicBezTo>
                <a:cubicBezTo>
                  <a:pt x="48047" y="1907044"/>
                  <a:pt x="162548" y="1661282"/>
                  <a:pt x="422461" y="1631281"/>
                </a:cubicBezTo>
                <a:cubicBezTo>
                  <a:pt x="424259" y="1625771"/>
                  <a:pt x="425381" y="1620356"/>
                  <a:pt x="426508" y="1615876"/>
                </a:cubicBezTo>
                <a:close/>
              </a:path>
              <a:path w="4724399" h="4857749" stroke="0" extrusionOk="0">
                <a:moveTo>
                  <a:pt x="6205015" y="4196464"/>
                </a:moveTo>
                <a:cubicBezTo>
                  <a:pt x="6206025" y="4277564"/>
                  <a:pt x="6142375" y="4326082"/>
                  <a:pt x="6073782" y="4327697"/>
                </a:cubicBezTo>
                <a:cubicBezTo>
                  <a:pt x="6002859" y="4329302"/>
                  <a:pt x="5930881" y="4264731"/>
                  <a:pt x="5942549" y="4196464"/>
                </a:cubicBezTo>
                <a:cubicBezTo>
                  <a:pt x="5939171" y="4125683"/>
                  <a:pt x="6006949" y="4071996"/>
                  <a:pt x="6073782" y="4065231"/>
                </a:cubicBezTo>
                <a:cubicBezTo>
                  <a:pt x="6144723" y="4053602"/>
                  <a:pt x="6209455" y="4123435"/>
                  <a:pt x="6205015" y="4196464"/>
                </a:cubicBezTo>
                <a:close/>
              </a:path>
              <a:path w="4724399" h="4857749" stroke="0" extrusionOk="0">
                <a:moveTo>
                  <a:pt x="5892528" y="3985148"/>
                </a:moveTo>
                <a:cubicBezTo>
                  <a:pt x="5899861" y="4145386"/>
                  <a:pt x="5780408" y="4240048"/>
                  <a:pt x="5630061" y="4247615"/>
                </a:cubicBezTo>
                <a:cubicBezTo>
                  <a:pt x="5495463" y="4254066"/>
                  <a:pt x="5359692" y="4155012"/>
                  <a:pt x="5367594" y="3985148"/>
                </a:cubicBezTo>
                <a:cubicBezTo>
                  <a:pt x="5353673" y="3838567"/>
                  <a:pt x="5501136" y="3741194"/>
                  <a:pt x="5630061" y="3722681"/>
                </a:cubicBezTo>
                <a:cubicBezTo>
                  <a:pt x="5747406" y="3718060"/>
                  <a:pt x="5870911" y="3833253"/>
                  <a:pt x="5892528" y="3985148"/>
                </a:cubicBezTo>
                <a:close/>
              </a:path>
              <a:path w="4724399" h="4857749" stroke="0" extrusionOk="0">
                <a:moveTo>
                  <a:pt x="5343074" y="3660980"/>
                </a:moveTo>
                <a:cubicBezTo>
                  <a:pt x="5341177" y="3912006"/>
                  <a:pt x="5164810" y="4046509"/>
                  <a:pt x="4949374" y="4054680"/>
                </a:cubicBezTo>
                <a:cubicBezTo>
                  <a:pt x="4706850" y="4031309"/>
                  <a:pt x="4562950" y="3900568"/>
                  <a:pt x="4555674" y="3660980"/>
                </a:cubicBezTo>
                <a:cubicBezTo>
                  <a:pt x="4567557" y="3471811"/>
                  <a:pt x="4722843" y="3300507"/>
                  <a:pt x="4949374" y="3267280"/>
                </a:cubicBezTo>
                <a:cubicBezTo>
                  <a:pt x="5150621" y="3298764"/>
                  <a:pt x="5333075" y="3481715"/>
                  <a:pt x="5343074" y="3660980"/>
                </a:cubicBezTo>
                <a:close/>
              </a:path>
              <a:path w="4724399" h="4857749" fill="none" stroke="0" extrusionOk="0">
                <a:moveTo>
                  <a:pt x="513231" y="2943548"/>
                </a:moveTo>
                <a:cubicBezTo>
                  <a:pt x="430535" y="2940391"/>
                  <a:pt x="319993" y="2912688"/>
                  <a:pt x="236219" y="2853927"/>
                </a:cubicBezTo>
                <a:moveTo>
                  <a:pt x="757653" y="3924319"/>
                </a:moveTo>
                <a:cubicBezTo>
                  <a:pt x="716916" y="3953007"/>
                  <a:pt x="678492" y="3959437"/>
                  <a:pt x="636481" y="3967161"/>
                </a:cubicBezTo>
                <a:moveTo>
                  <a:pt x="1802052" y="4395588"/>
                </a:moveTo>
                <a:cubicBezTo>
                  <a:pt x="1774944" y="4327795"/>
                  <a:pt x="1745266" y="4260930"/>
                  <a:pt x="1728998" y="4199928"/>
                </a:cubicBezTo>
                <a:moveTo>
                  <a:pt x="3152552" y="3907676"/>
                </a:moveTo>
                <a:cubicBezTo>
                  <a:pt x="3146991" y="3980687"/>
                  <a:pt x="3131138" y="4047651"/>
                  <a:pt x="3123352" y="4122339"/>
                </a:cubicBezTo>
                <a:moveTo>
                  <a:pt x="3732384" y="2581128"/>
                </a:moveTo>
                <a:cubicBezTo>
                  <a:pt x="3969247" y="2769574"/>
                  <a:pt x="4146253" y="3044159"/>
                  <a:pt x="4087917" y="3383557"/>
                </a:cubicBezTo>
                <a:moveTo>
                  <a:pt x="4571074" y="1726524"/>
                </a:moveTo>
                <a:cubicBezTo>
                  <a:pt x="4534456" y="1834663"/>
                  <a:pt x="4484171" y="1955340"/>
                  <a:pt x="4412719" y="2027435"/>
                </a:cubicBezTo>
                <a:moveTo>
                  <a:pt x="4191154" y="610142"/>
                </a:moveTo>
                <a:cubicBezTo>
                  <a:pt x="4198489" y="655513"/>
                  <a:pt x="4197777" y="700417"/>
                  <a:pt x="4199465" y="752276"/>
                </a:cubicBezTo>
                <a:moveTo>
                  <a:pt x="3180001" y="444394"/>
                </a:moveTo>
                <a:cubicBezTo>
                  <a:pt x="3195502" y="375622"/>
                  <a:pt x="3223362" y="316385"/>
                  <a:pt x="3261147" y="263128"/>
                </a:cubicBezTo>
                <a:moveTo>
                  <a:pt x="2421363" y="530754"/>
                </a:moveTo>
                <a:cubicBezTo>
                  <a:pt x="2425563" y="479004"/>
                  <a:pt x="2451374" y="419840"/>
                  <a:pt x="2460624" y="374451"/>
                </a:cubicBezTo>
                <a:moveTo>
                  <a:pt x="1531055" y="583829"/>
                </a:moveTo>
                <a:cubicBezTo>
                  <a:pt x="1580682" y="620239"/>
                  <a:pt x="1625173" y="686218"/>
                  <a:pt x="1673224" y="735409"/>
                </a:cubicBezTo>
                <a:moveTo>
                  <a:pt x="451333" y="1775439"/>
                </a:moveTo>
                <a:cubicBezTo>
                  <a:pt x="440720" y="1725805"/>
                  <a:pt x="431421" y="1669097"/>
                  <a:pt x="426508" y="1615876"/>
                </a:cubicBezTo>
              </a:path>
            </a:pathLst>
          </a:custGeom>
          <a:solidFill>
            <a:schemeClr val="bg1"/>
          </a:solidFill>
          <a:ln w="38100">
            <a:solidFill>
              <a:schemeClr val="tx1"/>
            </a:solidFill>
            <a:extLst>
              <a:ext uri="{C807C97D-BFC1-408E-A445-0C87EB9F89A2}">
                <ask:lineSketchStyleProps xmlns:ask="http://schemas.microsoft.com/office/drawing/2018/sketchyshapes" sd="2000086429">
                  <a:prstGeom prst="cloudCallout">
                    <a:avLst>
                      <a:gd name="adj1" fmla="val 78562"/>
                      <a:gd name="adj2" fmla="val 3638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4400" b="1" dirty="0">
              <a:solidFill>
                <a:schemeClr val="tx1"/>
              </a:solidFill>
              <a:latin typeface="Ink Free" panose="03080402000500000000" pitchFamily="66" charset="0"/>
              <a:ea typeface="Tahoma" panose="020B0604030504040204" pitchFamily="34" charset="0"/>
              <a:cs typeface="Tahoma" panose="020B0604030504040204" pitchFamily="34" charset="0"/>
            </a:endParaRPr>
          </a:p>
          <a:p>
            <a:r>
              <a:rPr lang="en-US" sz="4400" b="1" dirty="0">
                <a:solidFill>
                  <a:schemeClr val="tx1"/>
                </a:solidFill>
                <a:latin typeface="Ink Free" panose="03080402000500000000" pitchFamily="66" charset="0"/>
                <a:ea typeface="Tahoma" panose="020B0604030504040204" pitchFamily="34" charset="0"/>
                <a:cs typeface="Tahoma" panose="020B0604030504040204" pitchFamily="34" charset="0"/>
              </a:rPr>
              <a:t>Year 7 &amp; 8 Reading </a:t>
            </a:r>
          </a:p>
          <a:p>
            <a:r>
              <a:rPr lang="en-US" sz="4400" b="1" dirty="0">
                <a:solidFill>
                  <a:schemeClr val="tx1"/>
                </a:solidFill>
                <a:latin typeface="Ink Free" panose="03080402000500000000" pitchFamily="66" charset="0"/>
                <a:ea typeface="Tahoma" panose="020B0604030504040204" pitchFamily="34" charset="0"/>
                <a:cs typeface="Tahoma" panose="020B0604030504040204" pitchFamily="34" charset="0"/>
              </a:rPr>
              <a:t>Competition 2021</a:t>
            </a:r>
            <a:endParaRPr lang="en-GB" sz="4400" b="1" dirty="0">
              <a:solidFill>
                <a:schemeClr val="tx1"/>
              </a:solidFill>
              <a:latin typeface="Ink Free" panose="03080402000500000000" pitchFamily="66" charset="0"/>
              <a:ea typeface="Tahoma" panose="020B0604030504040204" pitchFamily="34" charset="0"/>
              <a:cs typeface="Tahoma" panose="020B0604030504040204" pitchFamily="34" charset="0"/>
            </a:endParaRPr>
          </a:p>
          <a:p>
            <a:pPr algn="ctr"/>
            <a:endParaRPr lang="en-GB" sz="4400" dirty="0">
              <a:solidFill>
                <a:schemeClr val="tx1"/>
              </a:solidFill>
              <a:latin typeface="Ink Free" panose="03080402000500000000" pitchFamily="66" charset="0"/>
            </a:endParaRPr>
          </a:p>
        </p:txBody>
      </p:sp>
    </p:spTree>
    <p:extLst>
      <p:ext uri="{BB962C8B-B14F-4D97-AF65-F5344CB8AC3E}">
        <p14:creationId xmlns:p14="http://schemas.microsoft.com/office/powerpoint/2010/main" val="2084663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620FDFD2-19AF-4124-A49A-BAC0929B1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2" name="Picture 6" descr="Image result for did you know">
            <a:extLst>
              <a:ext uri="{FF2B5EF4-FFF2-40B4-BE49-F238E27FC236}">
                <a16:creationId xmlns:a16="http://schemas.microsoft.com/office/drawing/2014/main" id="{602CB348-69F6-4852-A997-FA929B34A2F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6722"/>
          <a:stretch/>
        </p:blipFill>
        <p:spPr bwMode="auto">
          <a:xfrm>
            <a:off x="20" y="1"/>
            <a:ext cx="6088360" cy="3333749"/>
          </a:xfrm>
          <a:custGeom>
            <a:avLst/>
            <a:gdLst/>
            <a:ahLst/>
            <a:cxnLst/>
            <a:rect l="l" t="t" r="r" b="b"/>
            <a:pathLst>
              <a:path w="6088380" h="3333749">
                <a:moveTo>
                  <a:pt x="0" y="0"/>
                </a:moveTo>
                <a:lnTo>
                  <a:pt x="6088380" y="0"/>
                </a:lnTo>
                <a:lnTo>
                  <a:pt x="6088380" y="2202180"/>
                </a:lnTo>
                <a:lnTo>
                  <a:pt x="5913795" y="3333749"/>
                </a:lnTo>
                <a:lnTo>
                  <a:pt x="0" y="3333749"/>
                </a:lnTo>
                <a:close/>
              </a:path>
            </a:pathLst>
          </a:custGeom>
          <a:noFill/>
          <a:extLst>
            <a:ext uri="{909E8E84-426E-40DD-AFC4-6F175D3DCCD1}">
              <a14:hiddenFill xmlns:a14="http://schemas.microsoft.com/office/drawing/2010/main">
                <a:solidFill>
                  <a:srgbClr val="FFFFFF"/>
                </a:solidFill>
              </a14:hiddenFill>
            </a:ext>
          </a:extLst>
        </p:spPr>
      </p:pic>
      <p:pic>
        <p:nvPicPr>
          <p:cNvPr id="4104" name="Picture 8" descr="Image result for fact">
            <a:extLst>
              <a:ext uri="{FF2B5EF4-FFF2-40B4-BE49-F238E27FC236}">
                <a16:creationId xmlns:a16="http://schemas.microsoft.com/office/drawing/2014/main" id="{10047F33-D4E1-4AD5-A48F-FC617368EA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93" r="2" b="2847"/>
          <a:stretch/>
        </p:blipFill>
        <p:spPr bwMode="auto">
          <a:xfrm>
            <a:off x="20" y="3524252"/>
            <a:ext cx="6088360" cy="3333748"/>
          </a:xfrm>
          <a:custGeom>
            <a:avLst/>
            <a:gdLst/>
            <a:ahLst/>
            <a:cxnLst/>
            <a:rect l="l" t="t" r="r" b="b"/>
            <a:pathLst>
              <a:path w="6088380" h="3333748">
                <a:moveTo>
                  <a:pt x="0" y="0"/>
                </a:moveTo>
                <a:lnTo>
                  <a:pt x="5884403" y="0"/>
                </a:lnTo>
                <a:lnTo>
                  <a:pt x="5882640" y="11428"/>
                </a:lnTo>
                <a:lnTo>
                  <a:pt x="5562600" y="1931668"/>
                </a:lnTo>
                <a:lnTo>
                  <a:pt x="6088380" y="3333748"/>
                </a:lnTo>
                <a:lnTo>
                  <a:pt x="0" y="3333748"/>
                </a:lnTo>
                <a:close/>
              </a:path>
            </a:pathLst>
          </a:custGeom>
          <a:noFill/>
          <a:extLst>
            <a:ext uri="{909E8E84-426E-40DD-AFC4-6F175D3DCCD1}">
              <a14:hiddenFill xmlns:a14="http://schemas.microsoft.com/office/drawing/2010/main">
                <a:solidFill>
                  <a:srgbClr val="FFFFFF"/>
                </a:solidFill>
              </a14:hiddenFill>
            </a:ext>
          </a:extLst>
        </p:spPr>
      </p:pic>
      <p:grpSp>
        <p:nvGrpSpPr>
          <p:cNvPr id="79" name="Group 78">
            <a:extLst>
              <a:ext uri="{FF2B5EF4-FFF2-40B4-BE49-F238E27FC236}">
                <a16:creationId xmlns:a16="http://schemas.microsoft.com/office/drawing/2014/main" id="{7F6F6FC6-9A5F-4E14-8105-15D94914A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70" y="544"/>
            <a:ext cx="874716" cy="6857455"/>
            <a:chOff x="5395370" y="544"/>
            <a:chExt cx="874716" cy="6857455"/>
          </a:xfrm>
        </p:grpSpPr>
        <p:sp>
          <p:nvSpPr>
            <p:cNvPr id="80" name="Freeform: Shape 79">
              <a:extLst>
                <a:ext uri="{FF2B5EF4-FFF2-40B4-BE49-F238E27FC236}">
                  <a16:creationId xmlns:a16="http://schemas.microsoft.com/office/drawing/2014/main" id="{2DCFA6DA-C89C-4BD9-A659-4E35D789BF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a:outerShdw blurRad="381000" dist="1524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868AC5BD-C02C-4D96-813D-3C9ABB388E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extBox 1">
            <a:extLst>
              <a:ext uri="{FF2B5EF4-FFF2-40B4-BE49-F238E27FC236}">
                <a16:creationId xmlns:a16="http://schemas.microsoft.com/office/drawing/2014/main" id="{C74A6EBD-8FE8-4305-A986-A475F4510455}"/>
              </a:ext>
            </a:extLst>
          </p:cNvPr>
          <p:cNvSpPr txBox="1"/>
          <p:nvPr/>
        </p:nvSpPr>
        <p:spPr>
          <a:xfrm>
            <a:off x="6944678" y="1097280"/>
            <a:ext cx="4391024" cy="2987435"/>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800" b="1" dirty="0">
                <a:solidFill>
                  <a:schemeClr val="bg1">
                    <a:alpha val="80000"/>
                  </a:schemeClr>
                </a:solidFill>
                <a:latin typeface="Ink Free" panose="03080402000500000000" pitchFamily="66" charset="0"/>
              </a:rPr>
              <a:t>Reading for 6 minutes per day can reduce stress by 68%?</a:t>
            </a:r>
          </a:p>
          <a:p>
            <a:pPr indent="-228600">
              <a:lnSpc>
                <a:spcPct val="90000"/>
              </a:lnSpc>
              <a:spcAft>
                <a:spcPts val="600"/>
              </a:spcAft>
              <a:buFont typeface="Arial" panose="020B0604020202020204" pitchFamily="34" charset="0"/>
              <a:buChar char="•"/>
            </a:pPr>
            <a:endParaRPr lang="en-US" sz="2800" b="1" dirty="0">
              <a:solidFill>
                <a:schemeClr val="bg1">
                  <a:alpha val="80000"/>
                </a:schemeClr>
              </a:solidFill>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800" b="1" dirty="0">
                <a:solidFill>
                  <a:schemeClr val="bg1">
                    <a:alpha val="80000"/>
                  </a:schemeClr>
                </a:solidFill>
                <a:latin typeface="Ink Free" panose="03080402000500000000" pitchFamily="66" charset="0"/>
              </a:rPr>
              <a:t>Reading a little each day can help to make all of your subjects easier?</a:t>
            </a:r>
          </a:p>
          <a:p>
            <a:pPr indent="-228600">
              <a:lnSpc>
                <a:spcPct val="90000"/>
              </a:lnSpc>
              <a:spcAft>
                <a:spcPts val="600"/>
              </a:spcAft>
              <a:buFont typeface="Arial" panose="020B0604020202020204" pitchFamily="34" charset="0"/>
              <a:buChar char="•"/>
            </a:pPr>
            <a:endParaRPr lang="en-US" sz="2800" b="1" dirty="0">
              <a:solidFill>
                <a:schemeClr val="bg1">
                  <a:alpha val="80000"/>
                </a:schemeClr>
              </a:solidFill>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800" b="1" dirty="0">
                <a:solidFill>
                  <a:schemeClr val="bg1">
                    <a:alpha val="80000"/>
                  </a:schemeClr>
                </a:solidFill>
                <a:latin typeface="Ink Free" panose="03080402000500000000" pitchFamily="66" charset="0"/>
              </a:rPr>
              <a:t>Short bursts of reading for fun can really help to improve your GCSE grades?</a:t>
            </a:r>
          </a:p>
        </p:txBody>
      </p:sp>
    </p:spTree>
    <p:extLst>
      <p:ext uri="{BB962C8B-B14F-4D97-AF65-F5344CB8AC3E}">
        <p14:creationId xmlns:p14="http://schemas.microsoft.com/office/powerpoint/2010/main" val="310036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104"/>
                                        </p:tgtEl>
                                        <p:attrNameLst>
                                          <p:attrName>style.visibility</p:attrName>
                                        </p:attrNameLst>
                                      </p:cBhvr>
                                      <p:to>
                                        <p:strVal val="visible"/>
                                      </p:to>
                                    </p:set>
                                    <p:anim calcmode="lin" valueType="num">
                                      <p:cBhvr additive="base">
                                        <p:cTn id="25" dur="500" fill="hold"/>
                                        <p:tgtEl>
                                          <p:spTgt spid="4104"/>
                                        </p:tgtEl>
                                        <p:attrNameLst>
                                          <p:attrName>ppt_x</p:attrName>
                                        </p:attrNameLst>
                                      </p:cBhvr>
                                      <p:tavLst>
                                        <p:tav tm="0">
                                          <p:val>
                                            <p:strVal val="#ppt_x"/>
                                          </p:val>
                                        </p:tav>
                                        <p:tav tm="100000">
                                          <p:val>
                                            <p:strVal val="#ppt_x"/>
                                          </p:val>
                                        </p:tav>
                                      </p:tavLst>
                                    </p:anim>
                                    <p:anim calcmode="lin" valueType="num">
                                      <p:cBhvr additive="base">
                                        <p:cTn id="26" dur="500" fill="hold"/>
                                        <p:tgtEl>
                                          <p:spTgt spid="41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2" name="Picture 1" descr="Read for Good logo">
            <a:extLst>
              <a:ext uri="{FF2B5EF4-FFF2-40B4-BE49-F238E27FC236}">
                <a16:creationId xmlns:a16="http://schemas.microsoft.com/office/drawing/2014/main" id="{3DD82FBD-47C4-4A5C-B3EE-E3B72780B07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445" b="1"/>
          <a:stretch/>
        </p:blipFill>
        <p:spPr bwMode="auto">
          <a:xfrm>
            <a:off x="8777103" y="0"/>
            <a:ext cx="3414897" cy="192087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0FB7794-E982-4C79-B91F-4F519BE6BBD7}"/>
              </a:ext>
            </a:extLst>
          </p:cNvPr>
          <p:cNvPicPr>
            <a:picLocks noChangeAspect="1"/>
          </p:cNvPicPr>
          <p:nvPr/>
        </p:nvPicPr>
        <p:blipFill rotWithShape="1">
          <a:blip r:embed="rId3"/>
          <a:srcRect l="60417" t="43852" r="21583" b="26371"/>
          <a:stretch/>
        </p:blipFill>
        <p:spPr>
          <a:xfrm>
            <a:off x="8188960" y="2936239"/>
            <a:ext cx="3779520" cy="3517053"/>
          </a:xfrm>
          <a:prstGeom prst="rect">
            <a:avLst/>
          </a:prstGeom>
          <a:ln w="19050">
            <a:solidFill>
              <a:schemeClr val="tx1"/>
            </a:solidFill>
          </a:ln>
        </p:spPr>
      </p:pic>
      <p:sp>
        <p:nvSpPr>
          <p:cNvPr id="6" name="TextBox 5">
            <a:extLst>
              <a:ext uri="{FF2B5EF4-FFF2-40B4-BE49-F238E27FC236}">
                <a16:creationId xmlns:a16="http://schemas.microsoft.com/office/drawing/2014/main" id="{886DD5F5-92F4-46F1-9F43-5CE4F1F07CFE}"/>
              </a:ext>
            </a:extLst>
          </p:cNvPr>
          <p:cNvSpPr txBox="1"/>
          <p:nvPr/>
        </p:nvSpPr>
        <p:spPr>
          <a:xfrm>
            <a:off x="171449" y="299433"/>
            <a:ext cx="6210301" cy="1077218"/>
          </a:xfrm>
          <a:prstGeom prst="rect">
            <a:avLst/>
          </a:prstGeom>
          <a:noFill/>
        </p:spPr>
        <p:txBody>
          <a:bodyPr wrap="square">
            <a:spAutoFit/>
          </a:bodyPr>
          <a:lstStyle/>
          <a:p>
            <a:r>
              <a:rPr lang="en-US" sz="3200" b="1" dirty="0">
                <a:latin typeface="Ink Free" panose="03080402000500000000" pitchFamily="66" charset="0"/>
              </a:rPr>
              <a:t>Introducing the Track My Read tracker…</a:t>
            </a:r>
            <a:endParaRPr lang="en-GB" sz="3200" b="1" dirty="0">
              <a:latin typeface="Ink Free" panose="03080402000500000000" pitchFamily="66" charset="0"/>
            </a:endParaRPr>
          </a:p>
        </p:txBody>
      </p:sp>
      <p:sp>
        <p:nvSpPr>
          <p:cNvPr id="9" name="TextBox 8">
            <a:extLst>
              <a:ext uri="{FF2B5EF4-FFF2-40B4-BE49-F238E27FC236}">
                <a16:creationId xmlns:a16="http://schemas.microsoft.com/office/drawing/2014/main" id="{90691DF9-ED5C-47B8-8C78-9C7C50E2C675}"/>
              </a:ext>
            </a:extLst>
          </p:cNvPr>
          <p:cNvSpPr txBox="1"/>
          <p:nvPr/>
        </p:nvSpPr>
        <p:spPr>
          <a:xfrm>
            <a:off x="171448" y="2055447"/>
            <a:ext cx="6210301" cy="1569660"/>
          </a:xfrm>
          <a:prstGeom prst="rect">
            <a:avLst/>
          </a:prstGeom>
          <a:noFill/>
        </p:spPr>
        <p:txBody>
          <a:bodyPr wrap="square">
            <a:spAutoFit/>
          </a:bodyPr>
          <a:lstStyle/>
          <a:p>
            <a:r>
              <a:rPr lang="en-US" sz="3200" b="1" dirty="0">
                <a:latin typeface="Ink Free" panose="03080402000500000000" pitchFamily="66" charset="0"/>
              </a:rPr>
              <a:t>We’ve set ourselves a reading target as a school, and we need you to help us SMASH IT! </a:t>
            </a:r>
            <a:endParaRPr lang="en-GB" sz="3200" b="1" dirty="0">
              <a:latin typeface="Ink Free" panose="03080402000500000000" pitchFamily="66" charset="0"/>
            </a:endParaRPr>
          </a:p>
        </p:txBody>
      </p:sp>
      <p:sp>
        <p:nvSpPr>
          <p:cNvPr id="3" name="TextBox 2">
            <a:extLst>
              <a:ext uri="{FF2B5EF4-FFF2-40B4-BE49-F238E27FC236}">
                <a16:creationId xmlns:a16="http://schemas.microsoft.com/office/drawing/2014/main" id="{CB1AEEAA-7185-4078-9DB3-C725F1F79083}"/>
              </a:ext>
            </a:extLst>
          </p:cNvPr>
          <p:cNvSpPr txBox="1"/>
          <p:nvPr/>
        </p:nvSpPr>
        <p:spPr>
          <a:xfrm>
            <a:off x="514350" y="4162425"/>
            <a:ext cx="7391400" cy="1754326"/>
          </a:xfrm>
          <a:custGeom>
            <a:avLst/>
            <a:gdLst>
              <a:gd name="connsiteX0" fmla="*/ 0 w 7391400"/>
              <a:gd name="connsiteY0" fmla="*/ 0 h 1754326"/>
              <a:gd name="connsiteX1" fmla="*/ 7391400 w 7391400"/>
              <a:gd name="connsiteY1" fmla="*/ 0 h 1754326"/>
              <a:gd name="connsiteX2" fmla="*/ 7391400 w 7391400"/>
              <a:gd name="connsiteY2" fmla="*/ 1754326 h 1754326"/>
              <a:gd name="connsiteX3" fmla="*/ 0 w 7391400"/>
              <a:gd name="connsiteY3" fmla="*/ 1754326 h 1754326"/>
              <a:gd name="connsiteX4" fmla="*/ 0 w 7391400"/>
              <a:gd name="connsiteY4" fmla="*/ 0 h 1754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1400" h="1754326" fill="none" extrusionOk="0">
                <a:moveTo>
                  <a:pt x="0" y="0"/>
                </a:moveTo>
                <a:cubicBezTo>
                  <a:pt x="1529962" y="-33775"/>
                  <a:pt x="4961889" y="138873"/>
                  <a:pt x="7391400" y="0"/>
                </a:cubicBezTo>
                <a:cubicBezTo>
                  <a:pt x="7417476" y="190305"/>
                  <a:pt x="7373418" y="1262717"/>
                  <a:pt x="7391400" y="1754326"/>
                </a:cubicBezTo>
                <a:cubicBezTo>
                  <a:pt x="4493104" y="1616996"/>
                  <a:pt x="2990256" y="1616470"/>
                  <a:pt x="0" y="1754326"/>
                </a:cubicBezTo>
                <a:cubicBezTo>
                  <a:pt x="25931" y="954614"/>
                  <a:pt x="45305" y="226420"/>
                  <a:pt x="0" y="0"/>
                </a:cubicBezTo>
                <a:close/>
              </a:path>
              <a:path w="7391400" h="1754326" stroke="0" extrusionOk="0">
                <a:moveTo>
                  <a:pt x="0" y="0"/>
                </a:moveTo>
                <a:cubicBezTo>
                  <a:pt x="2436481" y="-101487"/>
                  <a:pt x="5303407" y="-162162"/>
                  <a:pt x="7391400" y="0"/>
                </a:cubicBezTo>
                <a:cubicBezTo>
                  <a:pt x="7321825" y="826540"/>
                  <a:pt x="7408010" y="1166658"/>
                  <a:pt x="7391400" y="1754326"/>
                </a:cubicBezTo>
                <a:cubicBezTo>
                  <a:pt x="6571483" y="1804391"/>
                  <a:pt x="2957234" y="1595877"/>
                  <a:pt x="0" y="1754326"/>
                </a:cubicBezTo>
                <a:cubicBezTo>
                  <a:pt x="103244" y="1148964"/>
                  <a:pt x="131443" y="779490"/>
                  <a:pt x="0" y="0"/>
                </a:cubicBezTo>
                <a:close/>
              </a:path>
            </a:pathLst>
          </a:custGeom>
          <a:solidFill>
            <a:srgbClr val="92D050"/>
          </a:solidFill>
          <a:ln w="19050">
            <a:solidFill>
              <a:schemeClr val="tx1"/>
            </a:solidFill>
            <a:extLst>
              <a:ext uri="{C807C97D-BFC1-408E-A445-0C87EB9F89A2}">
                <ask:lineSketchStyleProps xmlns:ask="http://schemas.microsoft.com/office/drawing/2018/sketchyshapes" sd="981765707">
                  <a:prstGeom prst="rect">
                    <a:avLst/>
                  </a:prstGeom>
                  <ask:type>
                    <ask:lineSketchCurved/>
                  </ask:type>
                </ask:lineSketchStyleProps>
              </a:ext>
            </a:extLst>
          </a:ln>
        </p:spPr>
        <p:txBody>
          <a:bodyPr wrap="square" rtlCol="0">
            <a:spAutoFit/>
          </a:bodyPr>
          <a:lstStyle/>
          <a:p>
            <a:r>
              <a:rPr lang="en-US" sz="3600" dirty="0">
                <a:latin typeface="Ink Free" panose="03080402000500000000" pitchFamily="66" charset="0"/>
              </a:rPr>
              <a:t>The target for your year group is…..</a:t>
            </a:r>
          </a:p>
          <a:p>
            <a:endParaRPr lang="en-US" sz="3600" dirty="0">
              <a:latin typeface="Ink Free" panose="03080402000500000000" pitchFamily="66" charset="0"/>
            </a:endParaRPr>
          </a:p>
          <a:p>
            <a:pPr algn="ctr"/>
            <a:r>
              <a:rPr lang="en-GB" sz="3600" b="1" dirty="0">
                <a:latin typeface="Ink Free" panose="03080402000500000000" pitchFamily="66" charset="0"/>
              </a:rPr>
              <a:t>60,000 minutes by Easter!</a:t>
            </a:r>
            <a:endParaRPr lang="en-US" sz="3600" b="1" dirty="0">
              <a:latin typeface="Ink Free" panose="03080402000500000000" pitchFamily="66" charset="0"/>
            </a:endParaRPr>
          </a:p>
        </p:txBody>
      </p:sp>
      <p:sp>
        <p:nvSpPr>
          <p:cNvPr id="5" name="TextBox 4">
            <a:extLst>
              <a:ext uri="{FF2B5EF4-FFF2-40B4-BE49-F238E27FC236}">
                <a16:creationId xmlns:a16="http://schemas.microsoft.com/office/drawing/2014/main" id="{4E4095E2-9384-4088-A867-613B3878EAB7}"/>
              </a:ext>
            </a:extLst>
          </p:cNvPr>
          <p:cNvSpPr txBox="1"/>
          <p:nvPr/>
        </p:nvSpPr>
        <p:spPr>
          <a:xfrm>
            <a:off x="5407660" y="171450"/>
            <a:ext cx="5562600" cy="3915966"/>
          </a:xfrm>
          <a:custGeom>
            <a:avLst/>
            <a:gdLst>
              <a:gd name="connsiteX0" fmla="*/ 0 w 5562600"/>
              <a:gd name="connsiteY0" fmla="*/ 652674 h 3915966"/>
              <a:gd name="connsiteX1" fmla="*/ 652674 w 5562600"/>
              <a:gd name="connsiteY1" fmla="*/ 0 h 3915966"/>
              <a:gd name="connsiteX2" fmla="*/ 4909926 w 5562600"/>
              <a:gd name="connsiteY2" fmla="*/ 0 h 3915966"/>
              <a:gd name="connsiteX3" fmla="*/ 5562600 w 5562600"/>
              <a:gd name="connsiteY3" fmla="*/ 652674 h 3915966"/>
              <a:gd name="connsiteX4" fmla="*/ 5562600 w 5562600"/>
              <a:gd name="connsiteY4" fmla="*/ 3263292 h 3915966"/>
              <a:gd name="connsiteX5" fmla="*/ 4909926 w 5562600"/>
              <a:gd name="connsiteY5" fmla="*/ 3915966 h 3915966"/>
              <a:gd name="connsiteX6" fmla="*/ 652674 w 5562600"/>
              <a:gd name="connsiteY6" fmla="*/ 3915966 h 3915966"/>
              <a:gd name="connsiteX7" fmla="*/ 0 w 5562600"/>
              <a:gd name="connsiteY7" fmla="*/ 3263292 h 3915966"/>
              <a:gd name="connsiteX8" fmla="*/ 0 w 5562600"/>
              <a:gd name="connsiteY8" fmla="*/ 652674 h 3915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62600" h="3915966" fill="none" extrusionOk="0">
                <a:moveTo>
                  <a:pt x="0" y="652674"/>
                </a:moveTo>
                <a:cubicBezTo>
                  <a:pt x="814" y="314252"/>
                  <a:pt x="317842" y="43015"/>
                  <a:pt x="652674" y="0"/>
                </a:cubicBezTo>
                <a:cubicBezTo>
                  <a:pt x="1731299" y="72427"/>
                  <a:pt x="3894031" y="61419"/>
                  <a:pt x="4909926" y="0"/>
                </a:cubicBezTo>
                <a:cubicBezTo>
                  <a:pt x="5268981" y="-9684"/>
                  <a:pt x="5519380" y="279139"/>
                  <a:pt x="5562600" y="652674"/>
                </a:cubicBezTo>
                <a:cubicBezTo>
                  <a:pt x="5663476" y="1486355"/>
                  <a:pt x="5455287" y="2679899"/>
                  <a:pt x="5562600" y="3263292"/>
                </a:cubicBezTo>
                <a:cubicBezTo>
                  <a:pt x="5568254" y="3595058"/>
                  <a:pt x="5266197" y="3911268"/>
                  <a:pt x="4909926" y="3915966"/>
                </a:cubicBezTo>
                <a:cubicBezTo>
                  <a:pt x="4401230" y="3945793"/>
                  <a:pt x="1090884" y="3836660"/>
                  <a:pt x="652674" y="3915966"/>
                </a:cubicBezTo>
                <a:cubicBezTo>
                  <a:pt x="326326" y="3912110"/>
                  <a:pt x="-62638" y="3636140"/>
                  <a:pt x="0" y="3263292"/>
                </a:cubicBezTo>
                <a:cubicBezTo>
                  <a:pt x="50037" y="2466983"/>
                  <a:pt x="770" y="1815368"/>
                  <a:pt x="0" y="652674"/>
                </a:cubicBezTo>
                <a:close/>
              </a:path>
              <a:path w="5562600" h="3915966" stroke="0" extrusionOk="0">
                <a:moveTo>
                  <a:pt x="0" y="652674"/>
                </a:moveTo>
                <a:cubicBezTo>
                  <a:pt x="48155" y="305338"/>
                  <a:pt x="294480" y="4726"/>
                  <a:pt x="652674" y="0"/>
                </a:cubicBezTo>
                <a:cubicBezTo>
                  <a:pt x="2752078" y="123000"/>
                  <a:pt x="4458366" y="-96860"/>
                  <a:pt x="4909926" y="0"/>
                </a:cubicBezTo>
                <a:cubicBezTo>
                  <a:pt x="5242897" y="-20952"/>
                  <a:pt x="5589212" y="238561"/>
                  <a:pt x="5562600" y="652674"/>
                </a:cubicBezTo>
                <a:cubicBezTo>
                  <a:pt x="5565773" y="1536419"/>
                  <a:pt x="5656867" y="2823276"/>
                  <a:pt x="5562600" y="3263292"/>
                </a:cubicBezTo>
                <a:cubicBezTo>
                  <a:pt x="5500076" y="3646405"/>
                  <a:pt x="5200337" y="3904501"/>
                  <a:pt x="4909926" y="3915966"/>
                </a:cubicBezTo>
                <a:cubicBezTo>
                  <a:pt x="2830179" y="3755259"/>
                  <a:pt x="1580853" y="3955633"/>
                  <a:pt x="652674" y="3915966"/>
                </a:cubicBezTo>
                <a:cubicBezTo>
                  <a:pt x="263718" y="3910211"/>
                  <a:pt x="-33333" y="3608653"/>
                  <a:pt x="0" y="3263292"/>
                </a:cubicBezTo>
                <a:cubicBezTo>
                  <a:pt x="32216" y="2552205"/>
                  <a:pt x="57206" y="984478"/>
                  <a:pt x="0" y="652674"/>
                </a:cubicBezTo>
                <a:close/>
              </a:path>
            </a:pathLst>
          </a:custGeom>
          <a:solidFill>
            <a:schemeClr val="accent2">
              <a:lumMod val="60000"/>
              <a:lumOff val="40000"/>
            </a:schemeClr>
          </a:solidFill>
          <a:ln w="19050">
            <a:solidFill>
              <a:schemeClr val="tx1"/>
            </a:solidFill>
            <a:extLst>
              <a:ext uri="{C807C97D-BFC1-408E-A445-0C87EB9F89A2}">
                <ask:lineSketchStyleProps xmlns:ask="http://schemas.microsoft.com/office/drawing/2018/sketchyshapes" sd="852854689">
                  <a:prstGeom prst="roundRect">
                    <a:avLst/>
                  </a:prstGeom>
                  <ask:type>
                    <ask:lineSketchCurved/>
                  </ask:type>
                </ask:lineSketchStyleProps>
              </a:ext>
            </a:extLst>
          </a:ln>
        </p:spPr>
        <p:txBody>
          <a:bodyPr wrap="square" rtlCol="0">
            <a:spAutoFit/>
          </a:bodyPr>
          <a:lstStyle/>
          <a:p>
            <a:r>
              <a:rPr lang="en-US" sz="2800" dirty="0">
                <a:latin typeface="Ink Free" panose="03080402000500000000" pitchFamily="66" charset="0"/>
              </a:rPr>
              <a:t>This is SO achievable!</a:t>
            </a:r>
          </a:p>
          <a:p>
            <a:endParaRPr lang="en-US" sz="2800" dirty="0">
              <a:latin typeface="Ink Free" panose="03080402000500000000" pitchFamily="66" charset="0"/>
            </a:endParaRPr>
          </a:p>
          <a:p>
            <a:r>
              <a:rPr lang="en-US" sz="2800" dirty="0">
                <a:latin typeface="Ink Free" panose="03080402000500000000" pitchFamily="66" charset="0"/>
              </a:rPr>
              <a:t>If you each read for </a:t>
            </a:r>
            <a:r>
              <a:rPr lang="en-US" sz="2800" b="1" dirty="0">
                <a:latin typeface="Ink Free" panose="03080402000500000000" pitchFamily="66" charset="0"/>
              </a:rPr>
              <a:t>10 minutes per day</a:t>
            </a:r>
            <a:r>
              <a:rPr lang="en-US" sz="2800" dirty="0">
                <a:latin typeface="Ink Free" panose="03080402000500000000" pitchFamily="66" charset="0"/>
              </a:rPr>
              <a:t>, each day between now and Easter, your year group will smash our target and achieve over 100,000 minutes! Will you do it before Y7?!</a:t>
            </a:r>
            <a:endParaRPr lang="en-GB" sz="2800" dirty="0">
              <a:latin typeface="Ink Free" panose="03080402000500000000" pitchFamily="66" charset="0"/>
            </a:endParaRPr>
          </a:p>
        </p:txBody>
      </p:sp>
      <p:cxnSp>
        <p:nvCxnSpPr>
          <p:cNvPr id="8" name="Straight Arrow Connector 7">
            <a:extLst>
              <a:ext uri="{FF2B5EF4-FFF2-40B4-BE49-F238E27FC236}">
                <a16:creationId xmlns:a16="http://schemas.microsoft.com/office/drawing/2014/main" id="{4A7F35B0-07DE-450A-88C9-51AFEE42FBE2}"/>
              </a:ext>
            </a:extLst>
          </p:cNvPr>
          <p:cNvCxnSpPr/>
          <p:nvPr/>
        </p:nvCxnSpPr>
        <p:spPr>
          <a:xfrm flipV="1">
            <a:off x="6581775" y="3724275"/>
            <a:ext cx="1607185" cy="1495425"/>
          </a:xfrm>
          <a:prstGeom prst="straightConnector1">
            <a:avLst/>
          </a:prstGeom>
          <a:ln w="28575">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826725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2">
            <a:extLst>
              <a:ext uri="{FF2B5EF4-FFF2-40B4-BE49-F238E27FC236}">
                <a16:creationId xmlns:a16="http://schemas.microsoft.com/office/drawing/2014/main" id="{620FDFD2-19AF-4124-A49A-BAC0929B1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4">
            <a:extLst>
              <a:ext uri="{FF2B5EF4-FFF2-40B4-BE49-F238E27FC236}">
                <a16:creationId xmlns:a16="http://schemas.microsoft.com/office/drawing/2014/main" id="{7F6F6FC6-9A5F-4E14-8105-15D94914A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70" y="544"/>
            <a:ext cx="874716" cy="6857455"/>
            <a:chOff x="5395370" y="544"/>
            <a:chExt cx="874716" cy="6857455"/>
          </a:xfrm>
        </p:grpSpPr>
        <p:sp>
          <p:nvSpPr>
            <p:cNvPr id="16" name="Freeform: Shape 15">
              <a:extLst>
                <a:ext uri="{FF2B5EF4-FFF2-40B4-BE49-F238E27FC236}">
                  <a16:creationId xmlns:a16="http://schemas.microsoft.com/office/drawing/2014/main" id="{2DCFA6DA-C89C-4BD9-A659-4E35D789BF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a:outerShdw blurRad="381000" dist="1524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868AC5BD-C02C-4D96-813D-3C9ABB388E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8" name="TextBox 7">
            <a:extLst>
              <a:ext uri="{FF2B5EF4-FFF2-40B4-BE49-F238E27FC236}">
                <a16:creationId xmlns:a16="http://schemas.microsoft.com/office/drawing/2014/main" id="{AA901002-1236-4672-8B16-FBBB79E65CA0}"/>
              </a:ext>
            </a:extLst>
          </p:cNvPr>
          <p:cNvSpPr txBox="1"/>
          <p:nvPr/>
        </p:nvSpPr>
        <p:spPr>
          <a:xfrm>
            <a:off x="416560" y="822960"/>
            <a:ext cx="4820237" cy="554736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dirty="0">
                <a:solidFill>
                  <a:schemeClr val="bg1">
                    <a:alpha val="80000"/>
                  </a:schemeClr>
                </a:solidFill>
              </a:rPr>
              <a:t>You’ll be given a unique URL link with a few short questions to complete each time you’ve spent some time reading for fun:</a:t>
            </a:r>
          </a:p>
          <a:p>
            <a:pPr indent="-228600">
              <a:lnSpc>
                <a:spcPct val="90000"/>
              </a:lnSpc>
              <a:spcAft>
                <a:spcPts val="600"/>
              </a:spcAft>
              <a:buFont typeface="Arial" panose="020B0604020202020204" pitchFamily="34" charset="0"/>
              <a:buChar char="•"/>
            </a:pPr>
            <a:endParaRPr lang="en-US" sz="2000" dirty="0">
              <a:solidFill>
                <a:schemeClr val="bg1">
                  <a:alpha val="80000"/>
                </a:schemeClr>
              </a:solidFill>
            </a:endParaRPr>
          </a:p>
          <a:p>
            <a:pPr>
              <a:lnSpc>
                <a:spcPct val="90000"/>
              </a:lnSpc>
              <a:spcAft>
                <a:spcPts val="600"/>
              </a:spcAft>
            </a:pPr>
            <a:r>
              <a:rPr lang="en-US" sz="2000" dirty="0">
                <a:solidFill>
                  <a:schemeClr val="bg1">
                    <a:alpha val="80000"/>
                  </a:schemeClr>
                </a:solidFill>
              </a:rPr>
              <a:t> ● Go to the unique link provided by the school (on any device with internet access)</a:t>
            </a:r>
          </a:p>
          <a:p>
            <a:pPr>
              <a:lnSpc>
                <a:spcPct val="90000"/>
              </a:lnSpc>
              <a:spcAft>
                <a:spcPts val="600"/>
              </a:spcAft>
            </a:pPr>
            <a:r>
              <a:rPr lang="en-US" sz="2000" dirty="0">
                <a:solidFill>
                  <a:schemeClr val="bg1">
                    <a:alpha val="80000"/>
                  </a:schemeClr>
                </a:solidFill>
              </a:rPr>
              <a:t> ● Bookmark or save the link so that you can easily use the link again and again</a:t>
            </a:r>
          </a:p>
          <a:p>
            <a:pPr>
              <a:lnSpc>
                <a:spcPct val="90000"/>
              </a:lnSpc>
              <a:spcAft>
                <a:spcPts val="600"/>
              </a:spcAft>
            </a:pPr>
            <a:r>
              <a:rPr lang="en-US" sz="2000" dirty="0">
                <a:solidFill>
                  <a:schemeClr val="bg1">
                    <a:alpha val="80000"/>
                  </a:schemeClr>
                </a:solidFill>
              </a:rPr>
              <a:t> ● Answer a few simple questions:</a:t>
            </a:r>
          </a:p>
          <a:p>
            <a:pPr>
              <a:lnSpc>
                <a:spcPct val="90000"/>
              </a:lnSpc>
              <a:spcAft>
                <a:spcPts val="600"/>
              </a:spcAft>
            </a:pPr>
            <a:endParaRPr lang="en-US" sz="2000" dirty="0">
              <a:solidFill>
                <a:schemeClr val="bg1">
                  <a:alpha val="80000"/>
                </a:schemeClr>
              </a:solidFill>
            </a:endParaRPr>
          </a:p>
          <a:p>
            <a:pPr>
              <a:lnSpc>
                <a:spcPct val="90000"/>
              </a:lnSpc>
              <a:spcAft>
                <a:spcPts val="600"/>
              </a:spcAft>
            </a:pPr>
            <a:r>
              <a:rPr lang="en-US" sz="2000" dirty="0">
                <a:solidFill>
                  <a:schemeClr val="bg1">
                    <a:alpha val="80000"/>
                  </a:schemeClr>
                </a:solidFill>
              </a:rPr>
              <a:t> ○ What did you choose to read? (from a dropdown list including audio book, comic, book etc.)</a:t>
            </a:r>
          </a:p>
          <a:p>
            <a:pPr>
              <a:lnSpc>
                <a:spcPct val="90000"/>
              </a:lnSpc>
              <a:spcAft>
                <a:spcPts val="600"/>
              </a:spcAft>
            </a:pPr>
            <a:r>
              <a:rPr lang="en-US" sz="2000" dirty="0">
                <a:solidFill>
                  <a:schemeClr val="bg1">
                    <a:alpha val="80000"/>
                  </a:schemeClr>
                </a:solidFill>
              </a:rPr>
              <a:t> ○ What's the title’?</a:t>
            </a:r>
          </a:p>
          <a:p>
            <a:pPr>
              <a:lnSpc>
                <a:spcPct val="90000"/>
              </a:lnSpc>
              <a:spcAft>
                <a:spcPts val="600"/>
              </a:spcAft>
            </a:pPr>
            <a:r>
              <a:rPr lang="en-US" sz="2000" dirty="0">
                <a:solidFill>
                  <a:schemeClr val="bg1">
                    <a:alpha val="80000"/>
                  </a:schemeClr>
                </a:solidFill>
              </a:rPr>
              <a:t> ○ How long did you read for?</a:t>
            </a:r>
          </a:p>
          <a:p>
            <a:pPr>
              <a:lnSpc>
                <a:spcPct val="90000"/>
              </a:lnSpc>
              <a:spcAft>
                <a:spcPts val="600"/>
              </a:spcAft>
            </a:pPr>
            <a:r>
              <a:rPr lang="en-US" sz="2000" dirty="0">
                <a:solidFill>
                  <a:schemeClr val="bg1">
                    <a:alpha val="80000"/>
                  </a:schemeClr>
                </a:solidFill>
              </a:rPr>
              <a:t> ○ Did you enjoy it? (a choice of 5 emojis) </a:t>
            </a:r>
          </a:p>
        </p:txBody>
      </p:sp>
      <p:pic>
        <p:nvPicPr>
          <p:cNvPr id="12" name="Picture 11" descr="Read for Good logo">
            <a:extLst>
              <a:ext uri="{FF2B5EF4-FFF2-40B4-BE49-F238E27FC236}">
                <a16:creationId xmlns:a16="http://schemas.microsoft.com/office/drawing/2014/main" id="{D2E9D1EB-76A4-4F6B-BF32-0EA8BC96DB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445" b="1"/>
          <a:stretch/>
        </p:blipFill>
        <p:spPr bwMode="auto">
          <a:xfrm>
            <a:off x="8777103" y="0"/>
            <a:ext cx="3414897" cy="192087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0BADDDE-5DFE-44FC-B788-142DF64C1387}"/>
              </a:ext>
            </a:extLst>
          </p:cNvPr>
          <p:cNvPicPr>
            <a:picLocks noChangeAspect="1"/>
          </p:cNvPicPr>
          <p:nvPr/>
        </p:nvPicPr>
        <p:blipFill rotWithShape="1">
          <a:blip r:embed="rId4"/>
          <a:srcRect l="60417" t="43852" r="21583" b="26371"/>
          <a:stretch/>
        </p:blipFill>
        <p:spPr>
          <a:xfrm>
            <a:off x="6999102" y="2494918"/>
            <a:ext cx="4420737" cy="4113741"/>
          </a:xfrm>
          <a:prstGeom prst="rect">
            <a:avLst/>
          </a:prstGeom>
        </p:spPr>
      </p:pic>
    </p:spTree>
    <p:extLst>
      <p:ext uri="{BB962C8B-B14F-4D97-AF65-F5344CB8AC3E}">
        <p14:creationId xmlns:p14="http://schemas.microsoft.com/office/powerpoint/2010/main" val="4078762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 calcmode="lin" valueType="num">
                                      <p:cBhvr additive="base">
                                        <p:cTn id="1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 calcmode="lin" valueType="num">
                                      <p:cBhvr additive="base">
                                        <p:cTn id="2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anim calcmode="lin" valueType="num">
                                      <p:cBhvr additive="base">
                                        <p:cTn id="31"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 calcmode="lin" valueType="num">
                                      <p:cBhvr additive="base">
                                        <p:cTn id="37"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anim calcmode="lin" valueType="num">
                                      <p:cBhvr additive="base">
                                        <p:cTn id="43"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xEl>
                                              <p:pRg st="9" end="9"/>
                                            </p:txEl>
                                          </p:spTgt>
                                        </p:tgtEl>
                                        <p:attrNameLst>
                                          <p:attrName>style.visibility</p:attrName>
                                        </p:attrNameLst>
                                      </p:cBhvr>
                                      <p:to>
                                        <p:strVal val="visible"/>
                                      </p:to>
                                    </p:set>
                                    <p:anim calcmode="lin" valueType="num">
                                      <p:cBhvr additive="base">
                                        <p:cTn id="49"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E149CDF-5DAC-4860-A285-9492CF209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22" name="Rectangle 21">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4" name="TextBox 3">
            <a:extLst>
              <a:ext uri="{FF2B5EF4-FFF2-40B4-BE49-F238E27FC236}">
                <a16:creationId xmlns:a16="http://schemas.microsoft.com/office/drawing/2014/main" id="{0AD11621-4675-4D04-A391-8E82C30524AE}"/>
              </a:ext>
            </a:extLst>
          </p:cNvPr>
          <p:cNvSpPr txBox="1"/>
          <p:nvPr/>
        </p:nvSpPr>
        <p:spPr>
          <a:xfrm>
            <a:off x="848361" y="996570"/>
            <a:ext cx="4612640" cy="5058019"/>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400" b="1" dirty="0">
                <a:latin typeface="Ink Free" panose="03080402000500000000" pitchFamily="66" charset="0"/>
              </a:rPr>
              <a:t>Your parents and teachers will be able to keep track of how your year group is getting on by using a link.</a:t>
            </a:r>
          </a:p>
          <a:p>
            <a:pPr>
              <a:lnSpc>
                <a:spcPct val="90000"/>
              </a:lnSpc>
              <a:spcAft>
                <a:spcPts val="600"/>
              </a:spcAft>
            </a:pPr>
            <a:endParaRPr lang="en-US" sz="2400" b="1" dirty="0">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400" b="1" dirty="0">
                <a:latin typeface="Ink Free" panose="03080402000500000000" pitchFamily="66" charset="0"/>
              </a:rPr>
              <a:t>Your English teacher will give you updates of how your class is doing against the other classes – which class will read the most?!</a:t>
            </a:r>
          </a:p>
          <a:p>
            <a:pPr>
              <a:lnSpc>
                <a:spcPct val="90000"/>
              </a:lnSpc>
              <a:spcAft>
                <a:spcPts val="600"/>
              </a:spcAft>
            </a:pPr>
            <a:endParaRPr lang="en-US" sz="2400" b="1" dirty="0">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400" b="1" dirty="0">
                <a:latin typeface="Ink Free" panose="03080402000500000000" pitchFamily="66" charset="0"/>
              </a:rPr>
              <a:t>Your target, as a year group is 60,000 words by Easter – can you do it and beat Y7?!</a:t>
            </a:r>
          </a:p>
          <a:p>
            <a:pPr indent="-228600">
              <a:lnSpc>
                <a:spcPct val="90000"/>
              </a:lnSpc>
              <a:spcAft>
                <a:spcPts val="600"/>
              </a:spcAft>
              <a:buFont typeface="Arial" panose="020B0604020202020204" pitchFamily="34" charset="0"/>
              <a:buChar char="•"/>
            </a:pPr>
            <a:endParaRPr lang="en-US" sz="2400" b="1" dirty="0">
              <a:latin typeface="Ink Free" panose="03080402000500000000" pitchFamily="66" charset="0"/>
            </a:endParaRPr>
          </a:p>
          <a:p>
            <a:pPr indent="-228600">
              <a:lnSpc>
                <a:spcPct val="90000"/>
              </a:lnSpc>
              <a:spcAft>
                <a:spcPts val="600"/>
              </a:spcAft>
              <a:buFont typeface="Arial" panose="020B0604020202020204" pitchFamily="34" charset="0"/>
              <a:buChar char="•"/>
            </a:pPr>
            <a:endParaRPr lang="en-US" sz="2400" b="1" dirty="0">
              <a:latin typeface="Ink Free" panose="03080402000500000000" pitchFamily="66" charset="0"/>
            </a:endParaRPr>
          </a:p>
        </p:txBody>
      </p:sp>
      <p:pic>
        <p:nvPicPr>
          <p:cNvPr id="3" name="Picture 2">
            <a:extLst>
              <a:ext uri="{FF2B5EF4-FFF2-40B4-BE49-F238E27FC236}">
                <a16:creationId xmlns:a16="http://schemas.microsoft.com/office/drawing/2014/main" id="{AC44C5C6-2157-4666-A250-2944CFE82A87}"/>
              </a:ext>
            </a:extLst>
          </p:cNvPr>
          <p:cNvPicPr>
            <a:picLocks noChangeAspect="1"/>
          </p:cNvPicPr>
          <p:nvPr/>
        </p:nvPicPr>
        <p:blipFill rotWithShape="1">
          <a:blip r:embed="rId3"/>
          <a:srcRect l="14999" t="16593" r="39417" b="13481"/>
          <a:stretch/>
        </p:blipFill>
        <p:spPr>
          <a:xfrm>
            <a:off x="5481829" y="895610"/>
            <a:ext cx="5861810" cy="5058020"/>
          </a:xfrm>
          <a:prstGeom prst="rect">
            <a:avLst/>
          </a:prstGeom>
        </p:spPr>
      </p:pic>
    </p:spTree>
    <p:extLst>
      <p:ext uri="{BB962C8B-B14F-4D97-AF65-F5344CB8AC3E}">
        <p14:creationId xmlns:p14="http://schemas.microsoft.com/office/powerpoint/2010/main" val="410967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5122" name="Picture 2" descr="Image result for prizes">
            <a:extLst>
              <a:ext uri="{FF2B5EF4-FFF2-40B4-BE49-F238E27FC236}">
                <a16:creationId xmlns:a16="http://schemas.microsoft.com/office/drawing/2014/main" id="{E1A94EC7-1236-482A-9BB9-6AE0290461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4543" y="416324"/>
            <a:ext cx="4389437" cy="3012676"/>
          </a:xfrm>
          <a:custGeom>
            <a:avLst/>
            <a:gdLst>
              <a:gd name="connsiteX0" fmla="*/ 0 w 4389437"/>
              <a:gd name="connsiteY0" fmla="*/ 0 h 3012676"/>
              <a:gd name="connsiteX1" fmla="*/ 4389437 w 4389437"/>
              <a:gd name="connsiteY1" fmla="*/ 0 h 3012676"/>
              <a:gd name="connsiteX2" fmla="*/ 4389437 w 4389437"/>
              <a:gd name="connsiteY2" fmla="*/ 3012676 h 3012676"/>
              <a:gd name="connsiteX3" fmla="*/ 0 w 4389437"/>
              <a:gd name="connsiteY3" fmla="*/ 3012676 h 3012676"/>
              <a:gd name="connsiteX4" fmla="*/ 0 w 4389437"/>
              <a:gd name="connsiteY4" fmla="*/ 0 h 3012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89437" h="3012676" extrusionOk="0">
                <a:moveTo>
                  <a:pt x="0" y="0"/>
                </a:moveTo>
                <a:cubicBezTo>
                  <a:pt x="643296" y="-5264"/>
                  <a:pt x="3461618" y="84467"/>
                  <a:pt x="4389437" y="0"/>
                </a:cubicBezTo>
                <a:cubicBezTo>
                  <a:pt x="4261264" y="1344081"/>
                  <a:pt x="4518587" y="1794969"/>
                  <a:pt x="4389437" y="3012676"/>
                </a:cubicBezTo>
                <a:cubicBezTo>
                  <a:pt x="2543409" y="3118996"/>
                  <a:pt x="466119" y="3005027"/>
                  <a:pt x="0" y="3012676"/>
                </a:cubicBezTo>
                <a:cubicBezTo>
                  <a:pt x="160128" y="2346775"/>
                  <a:pt x="25049" y="674286"/>
                  <a:pt x="0" y="0"/>
                </a:cubicBezTo>
                <a:close/>
              </a:path>
            </a:pathLst>
          </a:custGeom>
          <a:noFill/>
          <a:ln w="19050">
            <a:solidFill>
              <a:schemeClr val="tx1"/>
            </a:solidFill>
            <a:extLst>
              <a:ext uri="{C807C97D-BFC1-408E-A445-0C87EB9F89A2}">
                <ask:lineSketchStyleProps xmlns:ask="http://schemas.microsoft.com/office/drawing/2018/sketchyshapes" sd="2650216993">
                  <a:prstGeom prst="rect">
                    <a:avLst/>
                  </a:prstGeom>
                  <ask:type>
                    <ask:lineSketchCurved/>
                  </ask:type>
                </ask:lineSketchStyleProps>
              </a:ext>
            </a:extLst>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07DE03E-5E16-489D-BF20-E81B02F24044}"/>
              </a:ext>
            </a:extLst>
          </p:cNvPr>
          <p:cNvSpPr txBox="1"/>
          <p:nvPr/>
        </p:nvSpPr>
        <p:spPr>
          <a:xfrm>
            <a:off x="313056" y="733425"/>
            <a:ext cx="6640194" cy="5391150"/>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700" b="1" dirty="0">
                <a:latin typeface="Ink Free" panose="03080402000500000000" pitchFamily="66" charset="0"/>
              </a:rPr>
              <a:t>You are competing as </a:t>
            </a:r>
            <a:r>
              <a:rPr lang="en-US" sz="2700" b="1" u="sng" dirty="0">
                <a:solidFill>
                  <a:srgbClr val="FF0000"/>
                </a:solidFill>
                <a:latin typeface="Ink Free" panose="03080402000500000000" pitchFamily="66" charset="0"/>
              </a:rPr>
              <a:t>a year group </a:t>
            </a:r>
            <a:r>
              <a:rPr lang="en-US" sz="2700" b="1" dirty="0">
                <a:latin typeface="Ink Free" panose="03080402000500000000" pitchFamily="66" charset="0"/>
              </a:rPr>
              <a:t>to get to 60,000 words before Y7 – MYSTERY PRIZE for the best year group!</a:t>
            </a:r>
          </a:p>
          <a:p>
            <a:pPr indent="-228600">
              <a:lnSpc>
                <a:spcPct val="90000"/>
              </a:lnSpc>
              <a:spcAft>
                <a:spcPts val="600"/>
              </a:spcAft>
              <a:buFont typeface="Arial" panose="020B0604020202020204" pitchFamily="34" charset="0"/>
              <a:buChar char="•"/>
            </a:pPr>
            <a:endParaRPr lang="en-US" sz="2700" b="1" dirty="0">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700" b="1" dirty="0">
                <a:latin typeface="Ink Free" panose="03080402000500000000" pitchFamily="66" charset="0"/>
              </a:rPr>
              <a:t>You are also competing as </a:t>
            </a:r>
            <a:r>
              <a:rPr lang="en-US" sz="2700" b="1" u="sng" dirty="0">
                <a:solidFill>
                  <a:srgbClr val="00B0F0"/>
                </a:solidFill>
                <a:latin typeface="Ink Free" panose="03080402000500000000" pitchFamily="66" charset="0"/>
              </a:rPr>
              <a:t>an English class </a:t>
            </a:r>
            <a:r>
              <a:rPr lang="en-US" sz="2700" b="1" dirty="0">
                <a:latin typeface="Ink Free" panose="03080402000500000000" pitchFamily="66" charset="0"/>
              </a:rPr>
              <a:t>– can your group read more words per day each than the other classes (it doesn’t matter how many are in your class!)</a:t>
            </a:r>
          </a:p>
          <a:p>
            <a:pPr indent="-228600">
              <a:lnSpc>
                <a:spcPct val="90000"/>
              </a:lnSpc>
              <a:spcAft>
                <a:spcPts val="600"/>
              </a:spcAft>
              <a:buFont typeface="Arial" panose="020B0604020202020204" pitchFamily="34" charset="0"/>
              <a:buChar char="•"/>
            </a:pPr>
            <a:endParaRPr lang="en-US" sz="2700" b="1" dirty="0">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700" b="1" dirty="0">
                <a:latin typeface="Ink Free" panose="03080402000500000000" pitchFamily="66" charset="0"/>
              </a:rPr>
              <a:t>You are competing as an </a:t>
            </a:r>
            <a:r>
              <a:rPr lang="en-US" sz="2700" b="1" u="sng" dirty="0">
                <a:solidFill>
                  <a:srgbClr val="00B050"/>
                </a:solidFill>
                <a:latin typeface="Ink Free" panose="03080402000500000000" pitchFamily="66" charset="0"/>
              </a:rPr>
              <a:t>individual </a:t>
            </a:r>
            <a:r>
              <a:rPr lang="en-US" sz="2700" b="1" dirty="0">
                <a:latin typeface="Ink Free" panose="03080402000500000000" pitchFamily="66" charset="0"/>
              </a:rPr>
              <a:t>– can you be crowned ‘Reader of the Week’ in your class? You might read the most words per day, or impress your teacher by improving the amount you’re reading the most.</a:t>
            </a:r>
          </a:p>
        </p:txBody>
      </p:sp>
      <p:sp>
        <p:nvSpPr>
          <p:cNvPr id="4" name="TextBox 3">
            <a:extLst>
              <a:ext uri="{FF2B5EF4-FFF2-40B4-BE49-F238E27FC236}">
                <a16:creationId xmlns:a16="http://schemas.microsoft.com/office/drawing/2014/main" id="{023BB24E-ADF4-4260-9BE1-775B41E54C63}"/>
              </a:ext>
            </a:extLst>
          </p:cNvPr>
          <p:cNvSpPr txBox="1"/>
          <p:nvPr/>
        </p:nvSpPr>
        <p:spPr>
          <a:xfrm>
            <a:off x="7343775" y="3743325"/>
            <a:ext cx="3990975" cy="2123658"/>
          </a:xfrm>
          <a:prstGeom prst="rect">
            <a:avLst/>
          </a:prstGeom>
          <a:noFill/>
        </p:spPr>
        <p:txBody>
          <a:bodyPr wrap="square" rtlCol="0">
            <a:spAutoFit/>
          </a:bodyPr>
          <a:lstStyle/>
          <a:p>
            <a:r>
              <a:rPr lang="en-US" sz="4400" b="1" dirty="0">
                <a:solidFill>
                  <a:srgbClr val="7030A0"/>
                </a:solidFill>
                <a:latin typeface="Ink Free" panose="03080402000500000000" pitchFamily="66" charset="0"/>
              </a:rPr>
              <a:t>Let’s look at what you can win…</a:t>
            </a:r>
            <a:endParaRPr lang="en-GB" sz="4400" b="1" dirty="0">
              <a:solidFill>
                <a:srgbClr val="7030A0"/>
              </a:solidFill>
              <a:latin typeface="Ink Free" panose="03080402000500000000" pitchFamily="66" charset="0"/>
            </a:endParaRPr>
          </a:p>
        </p:txBody>
      </p:sp>
    </p:spTree>
    <p:extLst>
      <p:ext uri="{BB962C8B-B14F-4D97-AF65-F5344CB8AC3E}">
        <p14:creationId xmlns:p14="http://schemas.microsoft.com/office/powerpoint/2010/main" val="13881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E506FE-BEA4-4732-AE7E-625C6AAC0310}"/>
              </a:ext>
            </a:extLst>
          </p:cNvPr>
          <p:cNvSpPr txBox="1"/>
          <p:nvPr/>
        </p:nvSpPr>
        <p:spPr>
          <a:xfrm>
            <a:off x="4389437" y="714375"/>
            <a:ext cx="6829425" cy="2554545"/>
          </a:xfrm>
          <a:prstGeom prst="rect">
            <a:avLst/>
          </a:prstGeom>
          <a:noFill/>
        </p:spPr>
        <p:txBody>
          <a:bodyPr wrap="square" rtlCol="0">
            <a:spAutoFit/>
          </a:bodyPr>
          <a:lstStyle/>
          <a:p>
            <a:r>
              <a:rPr lang="en-US" sz="4000" b="1" dirty="0">
                <a:latin typeface="Ink Free" panose="03080402000500000000" pitchFamily="66" charset="0"/>
              </a:rPr>
              <a:t>Each week, prizes will be given for the following:</a:t>
            </a:r>
          </a:p>
          <a:p>
            <a:endParaRPr lang="en-US" sz="4000" b="1" dirty="0">
              <a:latin typeface="Ink Free" panose="03080402000500000000" pitchFamily="66" charset="0"/>
            </a:endParaRPr>
          </a:p>
          <a:p>
            <a:r>
              <a:rPr lang="en-US" sz="4000" b="1" dirty="0">
                <a:latin typeface="Ink Free" panose="03080402000500000000" pitchFamily="66" charset="0"/>
              </a:rPr>
              <a:t> </a:t>
            </a:r>
            <a:endParaRPr lang="en-US" sz="4000" b="1" u="sng" dirty="0">
              <a:latin typeface="Ink Free" panose="03080402000500000000" pitchFamily="66" charset="0"/>
            </a:endParaRPr>
          </a:p>
        </p:txBody>
      </p:sp>
      <p:sp>
        <p:nvSpPr>
          <p:cNvPr id="5" name="Rectangle: Rounded Corners 4">
            <a:extLst>
              <a:ext uri="{FF2B5EF4-FFF2-40B4-BE49-F238E27FC236}">
                <a16:creationId xmlns:a16="http://schemas.microsoft.com/office/drawing/2014/main" id="{B68FBC0A-5E08-4E7F-BD98-626C0B36B608}"/>
              </a:ext>
            </a:extLst>
          </p:cNvPr>
          <p:cNvSpPr/>
          <p:nvPr/>
        </p:nvSpPr>
        <p:spPr>
          <a:xfrm>
            <a:off x="1704976" y="2705100"/>
            <a:ext cx="4238624" cy="4012011"/>
          </a:xfrm>
          <a:custGeom>
            <a:avLst/>
            <a:gdLst>
              <a:gd name="connsiteX0" fmla="*/ 0 w 4238624"/>
              <a:gd name="connsiteY0" fmla="*/ 668682 h 4012011"/>
              <a:gd name="connsiteX1" fmla="*/ 668682 w 4238624"/>
              <a:gd name="connsiteY1" fmla="*/ 0 h 4012011"/>
              <a:gd name="connsiteX2" fmla="*/ 3569942 w 4238624"/>
              <a:gd name="connsiteY2" fmla="*/ 0 h 4012011"/>
              <a:gd name="connsiteX3" fmla="*/ 4238624 w 4238624"/>
              <a:gd name="connsiteY3" fmla="*/ 668682 h 4012011"/>
              <a:gd name="connsiteX4" fmla="*/ 4238624 w 4238624"/>
              <a:gd name="connsiteY4" fmla="*/ 3343329 h 4012011"/>
              <a:gd name="connsiteX5" fmla="*/ 3569942 w 4238624"/>
              <a:gd name="connsiteY5" fmla="*/ 4012011 h 4012011"/>
              <a:gd name="connsiteX6" fmla="*/ 668682 w 4238624"/>
              <a:gd name="connsiteY6" fmla="*/ 4012011 h 4012011"/>
              <a:gd name="connsiteX7" fmla="*/ 0 w 4238624"/>
              <a:gd name="connsiteY7" fmla="*/ 3343329 h 4012011"/>
              <a:gd name="connsiteX8" fmla="*/ 0 w 4238624"/>
              <a:gd name="connsiteY8" fmla="*/ 668682 h 4012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38624" h="4012011" fill="none" extrusionOk="0">
                <a:moveTo>
                  <a:pt x="0" y="668682"/>
                </a:moveTo>
                <a:cubicBezTo>
                  <a:pt x="7288" y="290522"/>
                  <a:pt x="279702" y="-4875"/>
                  <a:pt x="668682" y="0"/>
                </a:cubicBezTo>
                <a:cubicBezTo>
                  <a:pt x="1110637" y="18744"/>
                  <a:pt x="3034910" y="-35776"/>
                  <a:pt x="3569942" y="0"/>
                </a:cubicBezTo>
                <a:cubicBezTo>
                  <a:pt x="3976382" y="-7187"/>
                  <a:pt x="4235109" y="232326"/>
                  <a:pt x="4238624" y="668682"/>
                </a:cubicBezTo>
                <a:cubicBezTo>
                  <a:pt x="4326068" y="1754074"/>
                  <a:pt x="4330892" y="2878010"/>
                  <a:pt x="4238624" y="3343329"/>
                </a:cubicBezTo>
                <a:cubicBezTo>
                  <a:pt x="4244824" y="3649326"/>
                  <a:pt x="3912975" y="3946618"/>
                  <a:pt x="3569942" y="4012011"/>
                </a:cubicBezTo>
                <a:cubicBezTo>
                  <a:pt x="3001162" y="3960983"/>
                  <a:pt x="1671402" y="3974932"/>
                  <a:pt x="668682" y="4012011"/>
                </a:cubicBezTo>
                <a:cubicBezTo>
                  <a:pt x="280649" y="4025526"/>
                  <a:pt x="15048" y="3720773"/>
                  <a:pt x="0" y="3343329"/>
                </a:cubicBezTo>
                <a:cubicBezTo>
                  <a:pt x="36009" y="3044738"/>
                  <a:pt x="-149224" y="1698635"/>
                  <a:pt x="0" y="668682"/>
                </a:cubicBezTo>
                <a:close/>
              </a:path>
              <a:path w="4238624" h="4012011" stroke="0" extrusionOk="0">
                <a:moveTo>
                  <a:pt x="0" y="668682"/>
                </a:moveTo>
                <a:cubicBezTo>
                  <a:pt x="-66780" y="274870"/>
                  <a:pt x="299487" y="-52534"/>
                  <a:pt x="668682" y="0"/>
                </a:cubicBezTo>
                <a:cubicBezTo>
                  <a:pt x="1008844" y="-88310"/>
                  <a:pt x="3148499" y="-77351"/>
                  <a:pt x="3569942" y="0"/>
                </a:cubicBezTo>
                <a:cubicBezTo>
                  <a:pt x="3978320" y="10343"/>
                  <a:pt x="4232133" y="303075"/>
                  <a:pt x="4238624" y="668682"/>
                </a:cubicBezTo>
                <a:cubicBezTo>
                  <a:pt x="4093654" y="1934392"/>
                  <a:pt x="4250491" y="3037240"/>
                  <a:pt x="4238624" y="3343329"/>
                </a:cubicBezTo>
                <a:cubicBezTo>
                  <a:pt x="4222939" y="3695653"/>
                  <a:pt x="3940376" y="4029860"/>
                  <a:pt x="3569942" y="4012011"/>
                </a:cubicBezTo>
                <a:cubicBezTo>
                  <a:pt x="3128849" y="4133410"/>
                  <a:pt x="1349984" y="4147556"/>
                  <a:pt x="668682" y="4012011"/>
                </a:cubicBezTo>
                <a:cubicBezTo>
                  <a:pt x="344464" y="4001033"/>
                  <a:pt x="4246" y="3766930"/>
                  <a:pt x="0" y="3343329"/>
                </a:cubicBezTo>
                <a:cubicBezTo>
                  <a:pt x="-43329" y="2138382"/>
                  <a:pt x="72630" y="1524173"/>
                  <a:pt x="0" y="668682"/>
                </a:cubicBezTo>
                <a:close/>
              </a:path>
            </a:pathLst>
          </a:custGeom>
          <a:solidFill>
            <a:srgbClr val="92D050"/>
          </a:solidFill>
          <a:ln w="38100">
            <a:solidFill>
              <a:schemeClr val="tx1"/>
            </a:solidFill>
            <a:extLst>
              <a:ext uri="{C807C97D-BFC1-408E-A445-0C87EB9F89A2}">
                <ask:lineSketchStyleProps xmlns:ask="http://schemas.microsoft.com/office/drawing/2018/sketchyshapes" sd="379407152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latin typeface="Ink Free" panose="03080402000500000000" pitchFamily="66" charset="0"/>
              </a:rPr>
              <a:t>In each year group:</a:t>
            </a:r>
          </a:p>
          <a:p>
            <a:r>
              <a:rPr lang="en-US" sz="2800" b="1" dirty="0">
                <a:solidFill>
                  <a:schemeClr val="tx1"/>
                </a:solidFill>
                <a:latin typeface="Ink Free" panose="03080402000500000000" pitchFamily="66" charset="0"/>
              </a:rPr>
              <a:t> - </a:t>
            </a:r>
            <a:r>
              <a:rPr lang="en-US" sz="3600" b="1" dirty="0">
                <a:solidFill>
                  <a:schemeClr val="tx1"/>
                </a:solidFill>
                <a:highlight>
                  <a:srgbClr val="FFFF00"/>
                </a:highlight>
                <a:latin typeface="Ink Free" panose="03080402000500000000" pitchFamily="66" charset="0"/>
              </a:rPr>
              <a:t>English class of the week </a:t>
            </a:r>
            <a:r>
              <a:rPr lang="en-US" sz="2800" b="1" dirty="0">
                <a:solidFill>
                  <a:schemeClr val="tx1"/>
                </a:solidFill>
                <a:latin typeface="Ink Free" panose="03080402000500000000" pitchFamily="66" charset="0"/>
              </a:rPr>
              <a:t>(most words read per person on average) = </a:t>
            </a:r>
            <a:r>
              <a:rPr lang="en-US" sz="2800" b="1" dirty="0">
                <a:solidFill>
                  <a:srgbClr val="FF0066"/>
                </a:solidFill>
                <a:latin typeface="Ink Free" panose="03080402000500000000" pitchFamily="66" charset="0"/>
              </a:rPr>
              <a:t>a text home per student</a:t>
            </a:r>
          </a:p>
          <a:p>
            <a:pPr algn="ctr"/>
            <a:endParaRPr lang="en-GB" sz="2800" dirty="0">
              <a:solidFill>
                <a:schemeClr val="tx1"/>
              </a:solidFill>
            </a:endParaRPr>
          </a:p>
        </p:txBody>
      </p:sp>
      <p:sp>
        <p:nvSpPr>
          <p:cNvPr id="9" name="Rectangle: Rounded Corners 8">
            <a:extLst>
              <a:ext uri="{FF2B5EF4-FFF2-40B4-BE49-F238E27FC236}">
                <a16:creationId xmlns:a16="http://schemas.microsoft.com/office/drawing/2014/main" id="{568396CD-EF4B-46EA-B87F-42DDE29A336A}"/>
              </a:ext>
            </a:extLst>
          </p:cNvPr>
          <p:cNvSpPr/>
          <p:nvPr/>
        </p:nvSpPr>
        <p:spPr>
          <a:xfrm>
            <a:off x="6429376" y="2718020"/>
            <a:ext cx="4238624" cy="4012010"/>
          </a:xfrm>
          <a:custGeom>
            <a:avLst/>
            <a:gdLst>
              <a:gd name="connsiteX0" fmla="*/ 0 w 4238624"/>
              <a:gd name="connsiteY0" fmla="*/ 668682 h 4012010"/>
              <a:gd name="connsiteX1" fmla="*/ 668682 w 4238624"/>
              <a:gd name="connsiteY1" fmla="*/ 0 h 4012010"/>
              <a:gd name="connsiteX2" fmla="*/ 3569942 w 4238624"/>
              <a:gd name="connsiteY2" fmla="*/ 0 h 4012010"/>
              <a:gd name="connsiteX3" fmla="*/ 4238624 w 4238624"/>
              <a:gd name="connsiteY3" fmla="*/ 668682 h 4012010"/>
              <a:gd name="connsiteX4" fmla="*/ 4238624 w 4238624"/>
              <a:gd name="connsiteY4" fmla="*/ 3343328 h 4012010"/>
              <a:gd name="connsiteX5" fmla="*/ 3569942 w 4238624"/>
              <a:gd name="connsiteY5" fmla="*/ 4012010 h 4012010"/>
              <a:gd name="connsiteX6" fmla="*/ 668682 w 4238624"/>
              <a:gd name="connsiteY6" fmla="*/ 4012010 h 4012010"/>
              <a:gd name="connsiteX7" fmla="*/ 0 w 4238624"/>
              <a:gd name="connsiteY7" fmla="*/ 3343328 h 4012010"/>
              <a:gd name="connsiteX8" fmla="*/ 0 w 4238624"/>
              <a:gd name="connsiteY8" fmla="*/ 668682 h 4012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38624" h="4012010" fill="none" extrusionOk="0">
                <a:moveTo>
                  <a:pt x="0" y="668682"/>
                </a:moveTo>
                <a:cubicBezTo>
                  <a:pt x="7288" y="290522"/>
                  <a:pt x="279702" y="-4875"/>
                  <a:pt x="668682" y="0"/>
                </a:cubicBezTo>
                <a:cubicBezTo>
                  <a:pt x="1110637" y="18744"/>
                  <a:pt x="3034910" y="-35776"/>
                  <a:pt x="3569942" y="0"/>
                </a:cubicBezTo>
                <a:cubicBezTo>
                  <a:pt x="3976382" y="-7187"/>
                  <a:pt x="4235109" y="232326"/>
                  <a:pt x="4238624" y="668682"/>
                </a:cubicBezTo>
                <a:cubicBezTo>
                  <a:pt x="4326068" y="1754572"/>
                  <a:pt x="4330892" y="2878643"/>
                  <a:pt x="4238624" y="3343328"/>
                </a:cubicBezTo>
                <a:cubicBezTo>
                  <a:pt x="4244824" y="3649325"/>
                  <a:pt x="3912975" y="3946617"/>
                  <a:pt x="3569942" y="4012010"/>
                </a:cubicBezTo>
                <a:cubicBezTo>
                  <a:pt x="3001162" y="3960982"/>
                  <a:pt x="1671402" y="3974931"/>
                  <a:pt x="668682" y="4012010"/>
                </a:cubicBezTo>
                <a:cubicBezTo>
                  <a:pt x="280649" y="4025525"/>
                  <a:pt x="15048" y="3720772"/>
                  <a:pt x="0" y="3343328"/>
                </a:cubicBezTo>
                <a:cubicBezTo>
                  <a:pt x="36009" y="3043668"/>
                  <a:pt x="-149224" y="1697910"/>
                  <a:pt x="0" y="668682"/>
                </a:cubicBezTo>
                <a:close/>
              </a:path>
              <a:path w="4238624" h="4012010" stroke="0" extrusionOk="0">
                <a:moveTo>
                  <a:pt x="0" y="668682"/>
                </a:moveTo>
                <a:cubicBezTo>
                  <a:pt x="-66780" y="274870"/>
                  <a:pt x="299487" y="-52534"/>
                  <a:pt x="668682" y="0"/>
                </a:cubicBezTo>
                <a:cubicBezTo>
                  <a:pt x="1008844" y="-88310"/>
                  <a:pt x="3148499" y="-77351"/>
                  <a:pt x="3569942" y="0"/>
                </a:cubicBezTo>
                <a:cubicBezTo>
                  <a:pt x="3978320" y="10343"/>
                  <a:pt x="4232133" y="303075"/>
                  <a:pt x="4238624" y="668682"/>
                </a:cubicBezTo>
                <a:cubicBezTo>
                  <a:pt x="4093654" y="1934897"/>
                  <a:pt x="4250491" y="3038217"/>
                  <a:pt x="4238624" y="3343328"/>
                </a:cubicBezTo>
                <a:cubicBezTo>
                  <a:pt x="4222939" y="3695652"/>
                  <a:pt x="3940376" y="4029859"/>
                  <a:pt x="3569942" y="4012010"/>
                </a:cubicBezTo>
                <a:cubicBezTo>
                  <a:pt x="3128849" y="4133409"/>
                  <a:pt x="1349984" y="4147555"/>
                  <a:pt x="668682" y="4012010"/>
                </a:cubicBezTo>
                <a:cubicBezTo>
                  <a:pt x="344464" y="4001032"/>
                  <a:pt x="4246" y="3766929"/>
                  <a:pt x="0" y="3343328"/>
                </a:cubicBezTo>
                <a:cubicBezTo>
                  <a:pt x="-43329" y="2137033"/>
                  <a:pt x="72630" y="1524020"/>
                  <a:pt x="0" y="668682"/>
                </a:cubicBezTo>
                <a:close/>
              </a:path>
            </a:pathLst>
          </a:custGeom>
          <a:solidFill>
            <a:schemeClr val="accent5">
              <a:lumMod val="60000"/>
              <a:lumOff val="40000"/>
            </a:schemeClr>
          </a:solidFill>
          <a:ln w="38100">
            <a:solidFill>
              <a:schemeClr val="tx1"/>
            </a:solidFill>
            <a:extLst>
              <a:ext uri="{C807C97D-BFC1-408E-A445-0C87EB9F89A2}">
                <ask:lineSketchStyleProps xmlns:ask="http://schemas.microsoft.com/office/drawing/2018/sketchyshapes" sd="379407152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latin typeface="Ink Free" panose="03080402000500000000" pitchFamily="66" charset="0"/>
              </a:rPr>
              <a:t>In each English class:</a:t>
            </a:r>
          </a:p>
          <a:p>
            <a:r>
              <a:rPr lang="en-US" sz="2800" b="1" dirty="0">
                <a:solidFill>
                  <a:schemeClr val="tx1"/>
                </a:solidFill>
                <a:latin typeface="Ink Free" panose="03080402000500000000" pitchFamily="66" charset="0"/>
              </a:rPr>
              <a:t> - </a:t>
            </a:r>
            <a:r>
              <a:rPr lang="en-US" sz="3600" b="1" dirty="0">
                <a:solidFill>
                  <a:schemeClr val="tx1"/>
                </a:solidFill>
                <a:highlight>
                  <a:srgbClr val="FFFF00"/>
                </a:highlight>
                <a:latin typeface="Ink Free" panose="03080402000500000000" pitchFamily="66" charset="0"/>
              </a:rPr>
              <a:t>Reader of the Week</a:t>
            </a:r>
            <a:r>
              <a:rPr lang="en-US" sz="2800" b="1" dirty="0">
                <a:solidFill>
                  <a:schemeClr val="tx1"/>
                </a:solidFill>
                <a:latin typeface="Ink Free" panose="03080402000500000000" pitchFamily="66" charset="0"/>
              </a:rPr>
              <a:t>(teacher to choose) = </a:t>
            </a:r>
            <a:r>
              <a:rPr lang="en-US" sz="2800" b="1" dirty="0">
                <a:solidFill>
                  <a:srgbClr val="FF0066"/>
                </a:solidFill>
                <a:latin typeface="Ink Free" panose="03080402000500000000" pitchFamily="66" charset="0"/>
              </a:rPr>
              <a:t>A certificate and a text home</a:t>
            </a:r>
            <a:endParaRPr lang="en-GB" sz="2800" dirty="0">
              <a:solidFill>
                <a:schemeClr val="tx1"/>
              </a:solidFill>
            </a:endParaRPr>
          </a:p>
        </p:txBody>
      </p:sp>
      <p:pic>
        <p:nvPicPr>
          <p:cNvPr id="6" name="Picture 2" descr="Image result for prizes">
            <a:extLst>
              <a:ext uri="{FF2B5EF4-FFF2-40B4-BE49-F238E27FC236}">
                <a16:creationId xmlns:a16="http://schemas.microsoft.com/office/drawing/2014/main" id="{F11044D3-1A4D-466D-AF7A-AB38F2E0DE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43" y="140889"/>
            <a:ext cx="3342481" cy="2294101"/>
          </a:xfrm>
          <a:custGeom>
            <a:avLst/>
            <a:gdLst>
              <a:gd name="connsiteX0" fmla="*/ 0 w 3342481"/>
              <a:gd name="connsiteY0" fmla="*/ 0 h 2294101"/>
              <a:gd name="connsiteX1" fmla="*/ 3342481 w 3342481"/>
              <a:gd name="connsiteY1" fmla="*/ 0 h 2294101"/>
              <a:gd name="connsiteX2" fmla="*/ 3342481 w 3342481"/>
              <a:gd name="connsiteY2" fmla="*/ 2294101 h 2294101"/>
              <a:gd name="connsiteX3" fmla="*/ 0 w 3342481"/>
              <a:gd name="connsiteY3" fmla="*/ 2294101 h 2294101"/>
              <a:gd name="connsiteX4" fmla="*/ 0 w 3342481"/>
              <a:gd name="connsiteY4" fmla="*/ 0 h 2294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2481" h="2294101" extrusionOk="0">
                <a:moveTo>
                  <a:pt x="0" y="0"/>
                </a:moveTo>
                <a:cubicBezTo>
                  <a:pt x="1541453" y="-5264"/>
                  <a:pt x="1675336" y="84467"/>
                  <a:pt x="3342481" y="0"/>
                </a:cubicBezTo>
                <a:cubicBezTo>
                  <a:pt x="3214308" y="387815"/>
                  <a:pt x="3471631" y="1949972"/>
                  <a:pt x="3342481" y="2294101"/>
                </a:cubicBezTo>
                <a:cubicBezTo>
                  <a:pt x="1762441" y="2400421"/>
                  <a:pt x="775106" y="2286452"/>
                  <a:pt x="0" y="2294101"/>
                </a:cubicBezTo>
                <a:cubicBezTo>
                  <a:pt x="160128" y="1560094"/>
                  <a:pt x="25049" y="278029"/>
                  <a:pt x="0" y="0"/>
                </a:cubicBezTo>
                <a:close/>
              </a:path>
            </a:pathLst>
          </a:custGeom>
          <a:noFill/>
          <a:ln w="19050">
            <a:solidFill>
              <a:schemeClr val="tx1"/>
            </a:solidFill>
            <a:extLst>
              <a:ext uri="{C807C97D-BFC1-408E-A445-0C87EB9F89A2}">
                <ask:lineSketchStyleProps xmlns:ask="http://schemas.microsoft.com/office/drawing/2018/sketchyshapes" sd="2650216993">
                  <a:prstGeom prst="rect">
                    <a:avLst/>
                  </a:prstGeom>
                  <ask:type>
                    <ask:lineSketchCurved/>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23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E506FE-BEA4-4732-AE7E-625C6AAC0310}"/>
              </a:ext>
            </a:extLst>
          </p:cNvPr>
          <p:cNvSpPr txBox="1"/>
          <p:nvPr/>
        </p:nvSpPr>
        <p:spPr>
          <a:xfrm>
            <a:off x="4389437" y="714375"/>
            <a:ext cx="6829425" cy="1938992"/>
          </a:xfrm>
          <a:prstGeom prst="rect">
            <a:avLst/>
          </a:prstGeom>
          <a:noFill/>
        </p:spPr>
        <p:txBody>
          <a:bodyPr wrap="square" rtlCol="0">
            <a:spAutoFit/>
          </a:bodyPr>
          <a:lstStyle/>
          <a:p>
            <a:r>
              <a:rPr lang="en-US" sz="4000" b="1" dirty="0">
                <a:latin typeface="Ink Free" panose="03080402000500000000" pitchFamily="66" charset="0"/>
              </a:rPr>
              <a:t>What else can you win?</a:t>
            </a:r>
          </a:p>
          <a:p>
            <a:endParaRPr lang="en-US" sz="4000" b="1" dirty="0">
              <a:latin typeface="Ink Free" panose="03080402000500000000" pitchFamily="66" charset="0"/>
            </a:endParaRPr>
          </a:p>
          <a:p>
            <a:r>
              <a:rPr lang="en-US" sz="4000" b="1" dirty="0">
                <a:latin typeface="Ink Free" panose="03080402000500000000" pitchFamily="66" charset="0"/>
              </a:rPr>
              <a:t> </a:t>
            </a:r>
            <a:endParaRPr lang="en-US" sz="4000" b="1" u="sng" dirty="0">
              <a:latin typeface="Ink Free" panose="03080402000500000000" pitchFamily="66" charset="0"/>
            </a:endParaRPr>
          </a:p>
        </p:txBody>
      </p:sp>
      <p:sp>
        <p:nvSpPr>
          <p:cNvPr id="3" name="Rectangle: Rounded Corners 2">
            <a:extLst>
              <a:ext uri="{FF2B5EF4-FFF2-40B4-BE49-F238E27FC236}">
                <a16:creationId xmlns:a16="http://schemas.microsoft.com/office/drawing/2014/main" id="{E9962009-1BBD-40FC-8541-E6FF83A539D0}"/>
              </a:ext>
            </a:extLst>
          </p:cNvPr>
          <p:cNvSpPr/>
          <p:nvPr/>
        </p:nvSpPr>
        <p:spPr>
          <a:xfrm>
            <a:off x="1781175" y="2196584"/>
            <a:ext cx="8324850" cy="586442"/>
          </a:xfrm>
          <a:custGeom>
            <a:avLst/>
            <a:gdLst>
              <a:gd name="connsiteX0" fmla="*/ 0 w 8324850"/>
              <a:gd name="connsiteY0" fmla="*/ 97742 h 586442"/>
              <a:gd name="connsiteX1" fmla="*/ 97742 w 8324850"/>
              <a:gd name="connsiteY1" fmla="*/ 0 h 586442"/>
              <a:gd name="connsiteX2" fmla="*/ 8227108 w 8324850"/>
              <a:gd name="connsiteY2" fmla="*/ 0 h 586442"/>
              <a:gd name="connsiteX3" fmla="*/ 8324850 w 8324850"/>
              <a:gd name="connsiteY3" fmla="*/ 97742 h 586442"/>
              <a:gd name="connsiteX4" fmla="*/ 8324850 w 8324850"/>
              <a:gd name="connsiteY4" fmla="*/ 488700 h 586442"/>
              <a:gd name="connsiteX5" fmla="*/ 8227108 w 8324850"/>
              <a:gd name="connsiteY5" fmla="*/ 586442 h 586442"/>
              <a:gd name="connsiteX6" fmla="*/ 97742 w 8324850"/>
              <a:gd name="connsiteY6" fmla="*/ 586442 h 586442"/>
              <a:gd name="connsiteX7" fmla="*/ 0 w 8324850"/>
              <a:gd name="connsiteY7" fmla="*/ 488700 h 586442"/>
              <a:gd name="connsiteX8" fmla="*/ 0 w 8324850"/>
              <a:gd name="connsiteY8" fmla="*/ 97742 h 58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24850" h="586442" fill="none" extrusionOk="0">
                <a:moveTo>
                  <a:pt x="0" y="97742"/>
                </a:moveTo>
                <a:cubicBezTo>
                  <a:pt x="1005" y="46020"/>
                  <a:pt x="45709" y="-5064"/>
                  <a:pt x="97742" y="0"/>
                </a:cubicBezTo>
                <a:cubicBezTo>
                  <a:pt x="2049371" y="157920"/>
                  <a:pt x="5137986" y="18023"/>
                  <a:pt x="8227108" y="0"/>
                </a:cubicBezTo>
                <a:cubicBezTo>
                  <a:pt x="8274650" y="-3473"/>
                  <a:pt x="8318170" y="49561"/>
                  <a:pt x="8324850" y="97742"/>
                </a:cubicBezTo>
                <a:cubicBezTo>
                  <a:pt x="8301434" y="234232"/>
                  <a:pt x="8311267" y="330710"/>
                  <a:pt x="8324850" y="488700"/>
                </a:cubicBezTo>
                <a:cubicBezTo>
                  <a:pt x="8326994" y="536795"/>
                  <a:pt x="8280777" y="587016"/>
                  <a:pt x="8227108" y="586442"/>
                </a:cubicBezTo>
                <a:cubicBezTo>
                  <a:pt x="6091512" y="561476"/>
                  <a:pt x="3874681" y="595715"/>
                  <a:pt x="97742" y="586442"/>
                </a:cubicBezTo>
                <a:cubicBezTo>
                  <a:pt x="38346" y="592015"/>
                  <a:pt x="-1923" y="541624"/>
                  <a:pt x="0" y="488700"/>
                </a:cubicBezTo>
                <a:cubicBezTo>
                  <a:pt x="-21339" y="407316"/>
                  <a:pt x="11141" y="170823"/>
                  <a:pt x="0" y="97742"/>
                </a:cubicBezTo>
                <a:close/>
              </a:path>
              <a:path w="8324850" h="586442" stroke="0" extrusionOk="0">
                <a:moveTo>
                  <a:pt x="0" y="97742"/>
                </a:moveTo>
                <a:cubicBezTo>
                  <a:pt x="-7068" y="50877"/>
                  <a:pt x="53632" y="-311"/>
                  <a:pt x="97742" y="0"/>
                </a:cubicBezTo>
                <a:cubicBezTo>
                  <a:pt x="3151302" y="116959"/>
                  <a:pt x="4793920" y="-89117"/>
                  <a:pt x="8227108" y="0"/>
                </a:cubicBezTo>
                <a:cubicBezTo>
                  <a:pt x="8285377" y="-6695"/>
                  <a:pt x="8328458" y="46878"/>
                  <a:pt x="8324850" y="97742"/>
                </a:cubicBezTo>
                <a:cubicBezTo>
                  <a:pt x="8319923" y="176044"/>
                  <a:pt x="8330879" y="322040"/>
                  <a:pt x="8324850" y="488700"/>
                </a:cubicBezTo>
                <a:cubicBezTo>
                  <a:pt x="8325075" y="540723"/>
                  <a:pt x="8283812" y="594252"/>
                  <a:pt x="8227108" y="586442"/>
                </a:cubicBezTo>
                <a:cubicBezTo>
                  <a:pt x="6467502" y="480754"/>
                  <a:pt x="2181534" y="515744"/>
                  <a:pt x="97742" y="586442"/>
                </a:cubicBezTo>
                <a:cubicBezTo>
                  <a:pt x="50812" y="589580"/>
                  <a:pt x="2314" y="551259"/>
                  <a:pt x="0" y="488700"/>
                </a:cubicBezTo>
                <a:cubicBezTo>
                  <a:pt x="11747" y="366548"/>
                  <a:pt x="-34721" y="274246"/>
                  <a:pt x="0" y="97742"/>
                </a:cubicBezTo>
                <a:close/>
              </a:path>
            </a:pathLst>
          </a:custGeom>
          <a:ln w="38100">
            <a:solidFill>
              <a:schemeClr val="tx1"/>
            </a:solidFill>
            <a:extLst>
              <a:ext uri="{C807C97D-BFC1-408E-A445-0C87EB9F89A2}">
                <ask:lineSketchStyleProps xmlns:ask="http://schemas.microsoft.com/office/drawing/2018/sketchyshapes" sd="3742799197">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Ink Free" panose="03080402000500000000" pitchFamily="66" charset="0"/>
              </a:rPr>
              <a:t>Read for a total of 180 minutes (3 hours) = a text home</a:t>
            </a:r>
            <a:endParaRPr lang="en-GB" sz="2400" b="1" dirty="0">
              <a:latin typeface="Ink Free" panose="03080402000500000000" pitchFamily="66" charset="0"/>
            </a:endParaRPr>
          </a:p>
        </p:txBody>
      </p:sp>
      <p:sp>
        <p:nvSpPr>
          <p:cNvPr id="8" name="Rectangle: Rounded Corners 7">
            <a:extLst>
              <a:ext uri="{FF2B5EF4-FFF2-40B4-BE49-F238E27FC236}">
                <a16:creationId xmlns:a16="http://schemas.microsoft.com/office/drawing/2014/main" id="{5B379AAA-4CFF-4A98-9E60-E7ACEDC1E420}"/>
              </a:ext>
            </a:extLst>
          </p:cNvPr>
          <p:cNvSpPr/>
          <p:nvPr/>
        </p:nvSpPr>
        <p:spPr>
          <a:xfrm>
            <a:off x="1600201" y="2922596"/>
            <a:ext cx="8677275" cy="586442"/>
          </a:xfrm>
          <a:custGeom>
            <a:avLst/>
            <a:gdLst>
              <a:gd name="connsiteX0" fmla="*/ 0 w 8677275"/>
              <a:gd name="connsiteY0" fmla="*/ 97742 h 586442"/>
              <a:gd name="connsiteX1" fmla="*/ 97742 w 8677275"/>
              <a:gd name="connsiteY1" fmla="*/ 0 h 586442"/>
              <a:gd name="connsiteX2" fmla="*/ 8579533 w 8677275"/>
              <a:gd name="connsiteY2" fmla="*/ 0 h 586442"/>
              <a:gd name="connsiteX3" fmla="*/ 8677275 w 8677275"/>
              <a:gd name="connsiteY3" fmla="*/ 97742 h 586442"/>
              <a:gd name="connsiteX4" fmla="*/ 8677275 w 8677275"/>
              <a:gd name="connsiteY4" fmla="*/ 488700 h 586442"/>
              <a:gd name="connsiteX5" fmla="*/ 8579533 w 8677275"/>
              <a:gd name="connsiteY5" fmla="*/ 586442 h 586442"/>
              <a:gd name="connsiteX6" fmla="*/ 97742 w 8677275"/>
              <a:gd name="connsiteY6" fmla="*/ 586442 h 586442"/>
              <a:gd name="connsiteX7" fmla="*/ 0 w 8677275"/>
              <a:gd name="connsiteY7" fmla="*/ 488700 h 586442"/>
              <a:gd name="connsiteX8" fmla="*/ 0 w 8677275"/>
              <a:gd name="connsiteY8" fmla="*/ 97742 h 58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77275" h="586442" fill="none" extrusionOk="0">
                <a:moveTo>
                  <a:pt x="0" y="97742"/>
                </a:moveTo>
                <a:cubicBezTo>
                  <a:pt x="1005" y="46020"/>
                  <a:pt x="45709" y="-5064"/>
                  <a:pt x="97742" y="0"/>
                </a:cubicBezTo>
                <a:cubicBezTo>
                  <a:pt x="3917815" y="157920"/>
                  <a:pt x="6442549" y="18023"/>
                  <a:pt x="8579533" y="0"/>
                </a:cubicBezTo>
                <a:cubicBezTo>
                  <a:pt x="8627075" y="-3473"/>
                  <a:pt x="8670595" y="49561"/>
                  <a:pt x="8677275" y="97742"/>
                </a:cubicBezTo>
                <a:cubicBezTo>
                  <a:pt x="8653859" y="234232"/>
                  <a:pt x="8663692" y="330710"/>
                  <a:pt x="8677275" y="488700"/>
                </a:cubicBezTo>
                <a:cubicBezTo>
                  <a:pt x="8679419" y="536795"/>
                  <a:pt x="8633202" y="587016"/>
                  <a:pt x="8579533" y="586442"/>
                </a:cubicBezTo>
                <a:cubicBezTo>
                  <a:pt x="6106697" y="561476"/>
                  <a:pt x="3232203" y="595715"/>
                  <a:pt x="97742" y="586442"/>
                </a:cubicBezTo>
                <a:cubicBezTo>
                  <a:pt x="38346" y="592015"/>
                  <a:pt x="-1923" y="541624"/>
                  <a:pt x="0" y="488700"/>
                </a:cubicBezTo>
                <a:cubicBezTo>
                  <a:pt x="-21339" y="407316"/>
                  <a:pt x="11141" y="170823"/>
                  <a:pt x="0" y="97742"/>
                </a:cubicBezTo>
                <a:close/>
              </a:path>
              <a:path w="8677275" h="586442" stroke="0" extrusionOk="0">
                <a:moveTo>
                  <a:pt x="0" y="97742"/>
                </a:moveTo>
                <a:cubicBezTo>
                  <a:pt x="-7068" y="50877"/>
                  <a:pt x="53632" y="-311"/>
                  <a:pt x="97742" y="0"/>
                </a:cubicBezTo>
                <a:cubicBezTo>
                  <a:pt x="2013371" y="116959"/>
                  <a:pt x="6823390" y="-89117"/>
                  <a:pt x="8579533" y="0"/>
                </a:cubicBezTo>
                <a:cubicBezTo>
                  <a:pt x="8637802" y="-6695"/>
                  <a:pt x="8680883" y="46878"/>
                  <a:pt x="8677275" y="97742"/>
                </a:cubicBezTo>
                <a:cubicBezTo>
                  <a:pt x="8672348" y="176044"/>
                  <a:pt x="8683304" y="322040"/>
                  <a:pt x="8677275" y="488700"/>
                </a:cubicBezTo>
                <a:cubicBezTo>
                  <a:pt x="8677500" y="540723"/>
                  <a:pt x="8636237" y="594252"/>
                  <a:pt x="8579533" y="586442"/>
                </a:cubicBezTo>
                <a:cubicBezTo>
                  <a:pt x="5025210" y="480754"/>
                  <a:pt x="2290503" y="515744"/>
                  <a:pt x="97742" y="586442"/>
                </a:cubicBezTo>
                <a:cubicBezTo>
                  <a:pt x="50812" y="589580"/>
                  <a:pt x="2314" y="551259"/>
                  <a:pt x="0" y="488700"/>
                </a:cubicBezTo>
                <a:cubicBezTo>
                  <a:pt x="11747" y="366548"/>
                  <a:pt x="-34721" y="274246"/>
                  <a:pt x="0" y="97742"/>
                </a:cubicBezTo>
                <a:close/>
              </a:path>
            </a:pathLst>
          </a:custGeom>
          <a:solidFill>
            <a:srgbClr val="92D050"/>
          </a:solidFill>
          <a:ln w="38100">
            <a:solidFill>
              <a:schemeClr val="tx1"/>
            </a:solidFill>
            <a:extLst>
              <a:ext uri="{C807C97D-BFC1-408E-A445-0C87EB9F89A2}">
                <ask:lineSketchStyleProps xmlns:ask="http://schemas.microsoft.com/office/drawing/2018/sketchyshapes" sd="3742799197">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Ink Free" panose="03080402000500000000" pitchFamily="66" charset="0"/>
              </a:rPr>
              <a:t>Read for a total of 240 minutes (4 hours) = a phone call home</a:t>
            </a:r>
            <a:endParaRPr lang="en-GB" sz="2400" b="1" dirty="0">
              <a:latin typeface="Ink Free" panose="03080402000500000000" pitchFamily="66" charset="0"/>
            </a:endParaRPr>
          </a:p>
        </p:txBody>
      </p:sp>
      <p:sp>
        <p:nvSpPr>
          <p:cNvPr id="10" name="Rectangle: Rounded Corners 9">
            <a:extLst>
              <a:ext uri="{FF2B5EF4-FFF2-40B4-BE49-F238E27FC236}">
                <a16:creationId xmlns:a16="http://schemas.microsoft.com/office/drawing/2014/main" id="{BD612447-775D-43AD-A9A1-386DBD30A37B}"/>
              </a:ext>
            </a:extLst>
          </p:cNvPr>
          <p:cNvSpPr/>
          <p:nvPr/>
        </p:nvSpPr>
        <p:spPr>
          <a:xfrm>
            <a:off x="748106" y="3646918"/>
            <a:ext cx="10381463" cy="586442"/>
          </a:xfrm>
          <a:custGeom>
            <a:avLst/>
            <a:gdLst>
              <a:gd name="connsiteX0" fmla="*/ 0 w 10381463"/>
              <a:gd name="connsiteY0" fmla="*/ 97742 h 586442"/>
              <a:gd name="connsiteX1" fmla="*/ 97742 w 10381463"/>
              <a:gd name="connsiteY1" fmla="*/ 0 h 586442"/>
              <a:gd name="connsiteX2" fmla="*/ 10283721 w 10381463"/>
              <a:gd name="connsiteY2" fmla="*/ 0 h 586442"/>
              <a:gd name="connsiteX3" fmla="*/ 10381463 w 10381463"/>
              <a:gd name="connsiteY3" fmla="*/ 97742 h 586442"/>
              <a:gd name="connsiteX4" fmla="*/ 10381463 w 10381463"/>
              <a:gd name="connsiteY4" fmla="*/ 488700 h 586442"/>
              <a:gd name="connsiteX5" fmla="*/ 10283721 w 10381463"/>
              <a:gd name="connsiteY5" fmla="*/ 586442 h 586442"/>
              <a:gd name="connsiteX6" fmla="*/ 97742 w 10381463"/>
              <a:gd name="connsiteY6" fmla="*/ 586442 h 586442"/>
              <a:gd name="connsiteX7" fmla="*/ 0 w 10381463"/>
              <a:gd name="connsiteY7" fmla="*/ 488700 h 586442"/>
              <a:gd name="connsiteX8" fmla="*/ 0 w 10381463"/>
              <a:gd name="connsiteY8" fmla="*/ 97742 h 58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381463" h="586442" fill="none" extrusionOk="0">
                <a:moveTo>
                  <a:pt x="0" y="97742"/>
                </a:moveTo>
                <a:cubicBezTo>
                  <a:pt x="1005" y="46020"/>
                  <a:pt x="45709" y="-5064"/>
                  <a:pt x="97742" y="0"/>
                </a:cubicBezTo>
                <a:cubicBezTo>
                  <a:pt x="1181985" y="157920"/>
                  <a:pt x="9128804" y="18023"/>
                  <a:pt x="10283721" y="0"/>
                </a:cubicBezTo>
                <a:cubicBezTo>
                  <a:pt x="10331263" y="-3473"/>
                  <a:pt x="10374783" y="49561"/>
                  <a:pt x="10381463" y="97742"/>
                </a:cubicBezTo>
                <a:cubicBezTo>
                  <a:pt x="10358047" y="234232"/>
                  <a:pt x="10367880" y="330710"/>
                  <a:pt x="10381463" y="488700"/>
                </a:cubicBezTo>
                <a:cubicBezTo>
                  <a:pt x="10383607" y="536795"/>
                  <a:pt x="10337390" y="587016"/>
                  <a:pt x="10283721" y="586442"/>
                </a:cubicBezTo>
                <a:cubicBezTo>
                  <a:pt x="8203124" y="561476"/>
                  <a:pt x="5015458" y="595715"/>
                  <a:pt x="97742" y="586442"/>
                </a:cubicBezTo>
                <a:cubicBezTo>
                  <a:pt x="38346" y="592015"/>
                  <a:pt x="-1923" y="541624"/>
                  <a:pt x="0" y="488700"/>
                </a:cubicBezTo>
                <a:cubicBezTo>
                  <a:pt x="-21339" y="407316"/>
                  <a:pt x="11141" y="170823"/>
                  <a:pt x="0" y="97742"/>
                </a:cubicBezTo>
                <a:close/>
              </a:path>
              <a:path w="10381463" h="586442" stroke="0" extrusionOk="0">
                <a:moveTo>
                  <a:pt x="0" y="97742"/>
                </a:moveTo>
                <a:cubicBezTo>
                  <a:pt x="-7068" y="50877"/>
                  <a:pt x="53632" y="-311"/>
                  <a:pt x="97742" y="0"/>
                </a:cubicBezTo>
                <a:cubicBezTo>
                  <a:pt x="3149424" y="116959"/>
                  <a:pt x="6917620" y="-89117"/>
                  <a:pt x="10283721" y="0"/>
                </a:cubicBezTo>
                <a:cubicBezTo>
                  <a:pt x="10341990" y="-6695"/>
                  <a:pt x="10385071" y="46878"/>
                  <a:pt x="10381463" y="97742"/>
                </a:cubicBezTo>
                <a:cubicBezTo>
                  <a:pt x="10376536" y="176044"/>
                  <a:pt x="10387492" y="322040"/>
                  <a:pt x="10381463" y="488700"/>
                </a:cubicBezTo>
                <a:cubicBezTo>
                  <a:pt x="10381688" y="540723"/>
                  <a:pt x="10340425" y="594252"/>
                  <a:pt x="10283721" y="586442"/>
                </a:cubicBezTo>
                <a:cubicBezTo>
                  <a:pt x="8977707" y="480754"/>
                  <a:pt x="1973401" y="515744"/>
                  <a:pt x="97742" y="586442"/>
                </a:cubicBezTo>
                <a:cubicBezTo>
                  <a:pt x="50812" y="589580"/>
                  <a:pt x="2314" y="551259"/>
                  <a:pt x="0" y="488700"/>
                </a:cubicBezTo>
                <a:cubicBezTo>
                  <a:pt x="11747" y="366548"/>
                  <a:pt x="-34721" y="274246"/>
                  <a:pt x="0" y="97742"/>
                </a:cubicBezTo>
                <a:close/>
              </a:path>
            </a:pathLst>
          </a:custGeom>
          <a:solidFill>
            <a:srgbClr val="FFC000"/>
          </a:solidFill>
          <a:ln w="38100">
            <a:solidFill>
              <a:schemeClr val="tx1"/>
            </a:solidFill>
            <a:extLst>
              <a:ext uri="{C807C97D-BFC1-408E-A445-0C87EB9F89A2}">
                <ask:lineSketchStyleProps xmlns:ask="http://schemas.microsoft.com/office/drawing/2018/sketchyshapes" sd="3742799197">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Ink Free" panose="03080402000500000000" pitchFamily="66" charset="0"/>
              </a:rPr>
              <a:t>Read for a total of 300 + minutes (5 hours) = entry to the grand prize draw!</a:t>
            </a:r>
            <a:endParaRPr lang="en-GB" sz="2400" b="1" dirty="0">
              <a:latin typeface="Ink Free" panose="03080402000500000000" pitchFamily="66" charset="0"/>
            </a:endParaRPr>
          </a:p>
        </p:txBody>
      </p:sp>
      <p:pic>
        <p:nvPicPr>
          <p:cNvPr id="13" name="Graphic 12" descr="Ribbon outline">
            <a:extLst>
              <a:ext uri="{FF2B5EF4-FFF2-40B4-BE49-F238E27FC236}">
                <a16:creationId xmlns:a16="http://schemas.microsoft.com/office/drawing/2014/main" id="{63A52347-9B50-4571-8EF9-F5AC7FC2EB6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93012" y="4705351"/>
            <a:ext cx="1457325" cy="1457325"/>
          </a:xfrm>
          <a:prstGeom prst="rect">
            <a:avLst/>
          </a:prstGeom>
        </p:spPr>
      </p:pic>
      <p:sp>
        <p:nvSpPr>
          <p:cNvPr id="14" name="TextBox 13">
            <a:extLst>
              <a:ext uri="{FF2B5EF4-FFF2-40B4-BE49-F238E27FC236}">
                <a16:creationId xmlns:a16="http://schemas.microsoft.com/office/drawing/2014/main" id="{119D0666-6EAC-46F7-8C10-CB7293B9D5A3}"/>
              </a:ext>
            </a:extLst>
          </p:cNvPr>
          <p:cNvSpPr txBox="1"/>
          <p:nvPr/>
        </p:nvSpPr>
        <p:spPr>
          <a:xfrm>
            <a:off x="2626512" y="4767770"/>
            <a:ext cx="1920877" cy="1815882"/>
          </a:xfrm>
          <a:prstGeom prst="rect">
            <a:avLst/>
          </a:prstGeom>
          <a:noFill/>
        </p:spPr>
        <p:txBody>
          <a:bodyPr wrap="square" rtlCol="0">
            <a:spAutoFit/>
          </a:bodyPr>
          <a:lstStyle/>
          <a:p>
            <a:r>
              <a:rPr lang="en-US" sz="2800" b="1" dirty="0">
                <a:latin typeface="Ink Free" panose="03080402000500000000" pitchFamily="66" charset="0"/>
              </a:rPr>
              <a:t>2nd prize = £30 Amazon voucher</a:t>
            </a:r>
            <a:endParaRPr lang="en-GB" sz="2800" b="1" dirty="0">
              <a:latin typeface="Ink Free" panose="03080402000500000000" pitchFamily="66" charset="0"/>
            </a:endParaRPr>
          </a:p>
        </p:txBody>
      </p:sp>
      <p:pic>
        <p:nvPicPr>
          <p:cNvPr id="15" name="Graphic 14" descr="Ribbon outline">
            <a:extLst>
              <a:ext uri="{FF2B5EF4-FFF2-40B4-BE49-F238E27FC236}">
                <a16:creationId xmlns:a16="http://schemas.microsoft.com/office/drawing/2014/main" id="{2C7A5328-4BE0-4813-94BA-9C224D350A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491825" y="4659660"/>
            <a:ext cx="1457325" cy="1457325"/>
          </a:xfrm>
          <a:prstGeom prst="rect">
            <a:avLst/>
          </a:prstGeom>
        </p:spPr>
      </p:pic>
      <p:sp>
        <p:nvSpPr>
          <p:cNvPr id="2" name="TextBox 1">
            <a:extLst>
              <a:ext uri="{FF2B5EF4-FFF2-40B4-BE49-F238E27FC236}">
                <a16:creationId xmlns:a16="http://schemas.microsoft.com/office/drawing/2014/main" id="{6E344A30-9000-428B-9FCA-9EFF58588F76}"/>
              </a:ext>
            </a:extLst>
          </p:cNvPr>
          <p:cNvSpPr txBox="1"/>
          <p:nvPr/>
        </p:nvSpPr>
        <p:spPr>
          <a:xfrm>
            <a:off x="3400425" y="1543705"/>
            <a:ext cx="8505825" cy="523220"/>
          </a:xfrm>
          <a:prstGeom prst="rect">
            <a:avLst/>
          </a:prstGeom>
          <a:noFill/>
        </p:spPr>
        <p:txBody>
          <a:bodyPr wrap="square" rtlCol="0">
            <a:spAutoFit/>
          </a:bodyPr>
          <a:lstStyle/>
          <a:p>
            <a:r>
              <a:rPr lang="en-US" sz="2800" dirty="0">
                <a:latin typeface="Ink Free" panose="03080402000500000000" pitchFamily="66" charset="0"/>
              </a:rPr>
              <a:t>Between now and Easter, if you…</a:t>
            </a:r>
            <a:endParaRPr lang="en-GB" sz="2800" dirty="0">
              <a:latin typeface="Ink Free" panose="03080402000500000000" pitchFamily="66" charset="0"/>
            </a:endParaRPr>
          </a:p>
        </p:txBody>
      </p:sp>
      <p:sp>
        <p:nvSpPr>
          <p:cNvPr id="17" name="TextBox 16">
            <a:extLst>
              <a:ext uri="{FF2B5EF4-FFF2-40B4-BE49-F238E27FC236}">
                <a16:creationId xmlns:a16="http://schemas.microsoft.com/office/drawing/2014/main" id="{EE020F67-AA00-47F2-B537-81D22E355172}"/>
              </a:ext>
            </a:extLst>
          </p:cNvPr>
          <p:cNvSpPr txBox="1"/>
          <p:nvPr/>
        </p:nvSpPr>
        <p:spPr>
          <a:xfrm>
            <a:off x="5769763" y="4741515"/>
            <a:ext cx="1920876" cy="1815882"/>
          </a:xfrm>
          <a:prstGeom prst="rect">
            <a:avLst/>
          </a:prstGeom>
          <a:noFill/>
        </p:spPr>
        <p:txBody>
          <a:bodyPr wrap="square" rtlCol="0">
            <a:spAutoFit/>
          </a:bodyPr>
          <a:lstStyle/>
          <a:p>
            <a:r>
              <a:rPr lang="en-US" sz="2800" b="1" dirty="0">
                <a:latin typeface="Ink Free" panose="03080402000500000000" pitchFamily="66" charset="0"/>
              </a:rPr>
              <a:t>3rd prize = £20 Amazon voucher</a:t>
            </a:r>
            <a:endParaRPr lang="en-GB" sz="2800" b="1" dirty="0">
              <a:latin typeface="Ink Free" panose="03080402000500000000" pitchFamily="66" charset="0"/>
            </a:endParaRPr>
          </a:p>
        </p:txBody>
      </p:sp>
      <p:pic>
        <p:nvPicPr>
          <p:cNvPr id="18" name="Graphic 17" descr="Ribbon outline">
            <a:extLst>
              <a:ext uri="{FF2B5EF4-FFF2-40B4-BE49-F238E27FC236}">
                <a16:creationId xmlns:a16="http://schemas.microsoft.com/office/drawing/2014/main" id="{EDB65F3D-EA48-4C7E-B755-7DC8897B0D2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73164" y="4695825"/>
            <a:ext cx="1457325" cy="1457325"/>
          </a:xfrm>
          <a:prstGeom prst="rect">
            <a:avLst/>
          </a:prstGeom>
        </p:spPr>
      </p:pic>
      <p:sp>
        <p:nvSpPr>
          <p:cNvPr id="19" name="TextBox 18">
            <a:extLst>
              <a:ext uri="{FF2B5EF4-FFF2-40B4-BE49-F238E27FC236}">
                <a16:creationId xmlns:a16="http://schemas.microsoft.com/office/drawing/2014/main" id="{65CE9CA7-A0D9-498D-A426-C43529BB2C67}"/>
              </a:ext>
            </a:extLst>
          </p:cNvPr>
          <p:cNvSpPr txBox="1"/>
          <p:nvPr/>
        </p:nvSpPr>
        <p:spPr>
          <a:xfrm>
            <a:off x="8991600" y="4727944"/>
            <a:ext cx="1720852" cy="1815882"/>
          </a:xfrm>
          <a:prstGeom prst="rect">
            <a:avLst/>
          </a:prstGeom>
          <a:noFill/>
        </p:spPr>
        <p:txBody>
          <a:bodyPr wrap="square" rtlCol="0">
            <a:spAutoFit/>
          </a:bodyPr>
          <a:lstStyle/>
          <a:p>
            <a:r>
              <a:rPr lang="en-US" sz="2800" b="1" dirty="0">
                <a:latin typeface="Ink Free" panose="03080402000500000000" pitchFamily="66" charset="0"/>
              </a:rPr>
              <a:t>4th prize = £10 Amazon voucher</a:t>
            </a:r>
            <a:endParaRPr lang="en-GB" sz="2800" b="1" dirty="0">
              <a:latin typeface="Ink Free" panose="03080402000500000000" pitchFamily="66" charset="0"/>
            </a:endParaRPr>
          </a:p>
        </p:txBody>
      </p:sp>
      <p:grpSp>
        <p:nvGrpSpPr>
          <p:cNvPr id="6" name="Group 5">
            <a:extLst>
              <a:ext uri="{FF2B5EF4-FFF2-40B4-BE49-F238E27FC236}">
                <a16:creationId xmlns:a16="http://schemas.microsoft.com/office/drawing/2014/main" id="{5A6E9983-E602-4E3E-A785-B0AD165F6693}"/>
              </a:ext>
            </a:extLst>
          </p:cNvPr>
          <p:cNvGrpSpPr/>
          <p:nvPr/>
        </p:nvGrpSpPr>
        <p:grpSpPr>
          <a:xfrm>
            <a:off x="3859993" y="1717419"/>
            <a:ext cx="4062415" cy="3981450"/>
            <a:chOff x="796929" y="3525976"/>
            <a:chExt cx="4062415" cy="3981450"/>
          </a:xfrm>
        </p:grpSpPr>
        <p:sp>
          <p:nvSpPr>
            <p:cNvPr id="5" name="Explosion: 8 Points 4">
              <a:extLst>
                <a:ext uri="{FF2B5EF4-FFF2-40B4-BE49-F238E27FC236}">
                  <a16:creationId xmlns:a16="http://schemas.microsoft.com/office/drawing/2014/main" id="{187905F9-3B44-4078-B910-021D257B3436}"/>
                </a:ext>
              </a:extLst>
            </p:cNvPr>
            <p:cNvSpPr/>
            <p:nvPr/>
          </p:nvSpPr>
          <p:spPr>
            <a:xfrm>
              <a:off x="796929" y="3525976"/>
              <a:ext cx="4062415" cy="3981450"/>
            </a:xfrm>
            <a:custGeom>
              <a:avLst/>
              <a:gdLst>
                <a:gd name="connsiteX0" fmla="*/ 2031207 w 4062415"/>
                <a:gd name="connsiteY0" fmla="*/ 1069093 h 3981450"/>
                <a:gd name="connsiteX1" fmla="*/ 2731221 w 4062415"/>
                <a:gd name="connsiteY1" fmla="*/ 0 h 3981450"/>
                <a:gd name="connsiteX2" fmla="*/ 2662198 w 4062415"/>
                <a:gd name="connsiteY2" fmla="*/ 981538 h 3981450"/>
                <a:gd name="connsiteX3" fmla="*/ 3456814 w 4062415"/>
                <a:gd name="connsiteY3" fmla="*/ 821542 h 3981450"/>
                <a:gd name="connsiteX4" fmla="*/ 3141224 w 4062415"/>
                <a:gd name="connsiteY4" fmla="*/ 1348347 h 3981450"/>
                <a:gd name="connsiteX5" fmla="*/ 3967813 w 4062415"/>
                <a:gd name="connsiteY5" fmla="*/ 1499863 h 3981450"/>
                <a:gd name="connsiteX6" fmla="*/ 3311432 w 4062415"/>
                <a:gd name="connsiteY6" fmla="*/ 1930818 h 3981450"/>
                <a:gd name="connsiteX7" fmla="*/ 4062415 w 4062415"/>
                <a:gd name="connsiteY7" fmla="*/ 2449697 h 3981450"/>
                <a:gd name="connsiteX8" fmla="*/ 3166614 w 4062415"/>
                <a:gd name="connsiteY8" fmla="*/ 2385552 h 3981450"/>
                <a:gd name="connsiteX9" fmla="*/ 3412616 w 4062415"/>
                <a:gd name="connsiteY9" fmla="*/ 3335386 h 3981450"/>
                <a:gd name="connsiteX10" fmla="*/ 2636808 w 4062415"/>
                <a:gd name="connsiteY10" fmla="*/ 2664806 h 3981450"/>
                <a:gd name="connsiteX11" fmla="*/ 2491426 w 4062415"/>
                <a:gd name="connsiteY11" fmla="*/ 3638049 h 3981450"/>
                <a:gd name="connsiteX12" fmla="*/ 1980803 w 4062415"/>
                <a:gd name="connsiteY12" fmla="*/ 2752914 h 3981450"/>
                <a:gd name="connsiteX13" fmla="*/ 1595814 w 4062415"/>
                <a:gd name="connsiteY13" fmla="*/ 3981450 h 3981450"/>
                <a:gd name="connsiteX14" fmla="*/ 1450996 w 4062415"/>
                <a:gd name="connsiteY14" fmla="*/ 2880468 h 3981450"/>
                <a:gd name="connsiteX15" fmla="*/ 895612 w 4062415"/>
                <a:gd name="connsiteY15" fmla="*/ 3247277 h 3981450"/>
                <a:gd name="connsiteX16" fmla="*/ 1065819 w 4062415"/>
                <a:gd name="connsiteY16" fmla="*/ 2568956 h 3981450"/>
                <a:gd name="connsiteX17" fmla="*/ 25390 w 4062415"/>
                <a:gd name="connsiteY17" fmla="*/ 2688769 h 3981450"/>
                <a:gd name="connsiteX18" fmla="*/ 700014 w 4062415"/>
                <a:gd name="connsiteY18" fmla="*/ 2170443 h 3981450"/>
                <a:gd name="connsiteX19" fmla="*/ 0 w 4062415"/>
                <a:gd name="connsiteY19" fmla="*/ 1587971 h 3981450"/>
                <a:gd name="connsiteX20" fmla="*/ 870221 w 4062415"/>
                <a:gd name="connsiteY20" fmla="*/ 1404014 h 3981450"/>
                <a:gd name="connsiteX21" fmla="*/ 69587 w 4062415"/>
                <a:gd name="connsiteY21" fmla="*/ 423029 h 3981450"/>
                <a:gd name="connsiteX22" fmla="*/ 1375202 w 4062415"/>
                <a:gd name="connsiteY22" fmla="*/ 1164942 h 3981450"/>
                <a:gd name="connsiteX23" fmla="*/ 1570800 w 4062415"/>
                <a:gd name="connsiteY23" fmla="*/ 423029 h 3981450"/>
                <a:gd name="connsiteX24" fmla="*/ 2031207 w 4062415"/>
                <a:gd name="connsiteY24" fmla="*/ 1069093 h 39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62415" h="3981450" fill="none" extrusionOk="0">
                  <a:moveTo>
                    <a:pt x="2031207" y="1069093"/>
                  </a:moveTo>
                  <a:cubicBezTo>
                    <a:pt x="2291364" y="481869"/>
                    <a:pt x="2502633" y="286416"/>
                    <a:pt x="2731221" y="0"/>
                  </a:cubicBezTo>
                  <a:cubicBezTo>
                    <a:pt x="2652413" y="312891"/>
                    <a:pt x="2659410" y="671596"/>
                    <a:pt x="2662198" y="981538"/>
                  </a:cubicBezTo>
                  <a:cubicBezTo>
                    <a:pt x="2816087" y="941788"/>
                    <a:pt x="3245565" y="818482"/>
                    <a:pt x="3456814" y="821542"/>
                  </a:cubicBezTo>
                  <a:cubicBezTo>
                    <a:pt x="3381215" y="1042439"/>
                    <a:pt x="3318890" y="1106679"/>
                    <a:pt x="3141224" y="1348347"/>
                  </a:cubicBezTo>
                  <a:cubicBezTo>
                    <a:pt x="3221443" y="1434524"/>
                    <a:pt x="3629664" y="1456150"/>
                    <a:pt x="3967813" y="1499863"/>
                  </a:cubicBezTo>
                  <a:cubicBezTo>
                    <a:pt x="3754443" y="1660568"/>
                    <a:pt x="3418662" y="1847967"/>
                    <a:pt x="3311432" y="1930818"/>
                  </a:cubicBezTo>
                  <a:cubicBezTo>
                    <a:pt x="3567027" y="2111740"/>
                    <a:pt x="3701999" y="2296982"/>
                    <a:pt x="4062415" y="2449697"/>
                  </a:cubicBezTo>
                  <a:cubicBezTo>
                    <a:pt x="3946175" y="2488668"/>
                    <a:pt x="3474319" y="2401845"/>
                    <a:pt x="3166614" y="2385552"/>
                  </a:cubicBezTo>
                  <a:cubicBezTo>
                    <a:pt x="3259579" y="2729832"/>
                    <a:pt x="3250651" y="2982366"/>
                    <a:pt x="3412616" y="3335386"/>
                  </a:cubicBezTo>
                  <a:cubicBezTo>
                    <a:pt x="3122697" y="3151140"/>
                    <a:pt x="2902894" y="3004117"/>
                    <a:pt x="2636808" y="2664806"/>
                  </a:cubicBezTo>
                  <a:cubicBezTo>
                    <a:pt x="2575739" y="2799456"/>
                    <a:pt x="2620143" y="3369561"/>
                    <a:pt x="2491426" y="3638049"/>
                  </a:cubicBezTo>
                  <a:cubicBezTo>
                    <a:pt x="2324383" y="3421771"/>
                    <a:pt x="2235078" y="3132380"/>
                    <a:pt x="1980803" y="2752914"/>
                  </a:cubicBezTo>
                  <a:cubicBezTo>
                    <a:pt x="1832799" y="3054142"/>
                    <a:pt x="1660429" y="3751224"/>
                    <a:pt x="1595814" y="3981450"/>
                  </a:cubicBezTo>
                  <a:cubicBezTo>
                    <a:pt x="1437135" y="3487349"/>
                    <a:pt x="1549009" y="3376438"/>
                    <a:pt x="1450996" y="2880468"/>
                  </a:cubicBezTo>
                  <a:cubicBezTo>
                    <a:pt x="1221139" y="2968315"/>
                    <a:pt x="1132809" y="3098272"/>
                    <a:pt x="895612" y="3247277"/>
                  </a:cubicBezTo>
                  <a:cubicBezTo>
                    <a:pt x="955986" y="3160341"/>
                    <a:pt x="1001817" y="2758287"/>
                    <a:pt x="1065819" y="2568956"/>
                  </a:cubicBezTo>
                  <a:cubicBezTo>
                    <a:pt x="698024" y="2554093"/>
                    <a:pt x="177500" y="2674163"/>
                    <a:pt x="25390" y="2688769"/>
                  </a:cubicBezTo>
                  <a:cubicBezTo>
                    <a:pt x="213754" y="2548391"/>
                    <a:pt x="367602" y="2399226"/>
                    <a:pt x="700014" y="2170443"/>
                  </a:cubicBezTo>
                  <a:cubicBezTo>
                    <a:pt x="432250" y="1990422"/>
                    <a:pt x="194748" y="1722421"/>
                    <a:pt x="0" y="1587971"/>
                  </a:cubicBezTo>
                  <a:cubicBezTo>
                    <a:pt x="333462" y="1531547"/>
                    <a:pt x="729162" y="1460274"/>
                    <a:pt x="870221" y="1404014"/>
                  </a:cubicBezTo>
                  <a:cubicBezTo>
                    <a:pt x="584445" y="888307"/>
                    <a:pt x="297161" y="542557"/>
                    <a:pt x="69587" y="423029"/>
                  </a:cubicBezTo>
                  <a:cubicBezTo>
                    <a:pt x="761449" y="693448"/>
                    <a:pt x="1072538" y="950648"/>
                    <a:pt x="1375202" y="1164942"/>
                  </a:cubicBezTo>
                  <a:cubicBezTo>
                    <a:pt x="1339204" y="1059852"/>
                    <a:pt x="1465338" y="695591"/>
                    <a:pt x="1570800" y="423029"/>
                  </a:cubicBezTo>
                  <a:cubicBezTo>
                    <a:pt x="1642426" y="485285"/>
                    <a:pt x="1867890" y="873127"/>
                    <a:pt x="2031207" y="1069093"/>
                  </a:cubicBezTo>
                  <a:close/>
                </a:path>
                <a:path w="4062415" h="3981450" stroke="0" extrusionOk="0">
                  <a:moveTo>
                    <a:pt x="2031207" y="1069093"/>
                  </a:moveTo>
                  <a:cubicBezTo>
                    <a:pt x="2093919" y="848175"/>
                    <a:pt x="2579786" y="180286"/>
                    <a:pt x="2731221" y="0"/>
                  </a:cubicBezTo>
                  <a:cubicBezTo>
                    <a:pt x="2700612" y="353495"/>
                    <a:pt x="2687752" y="666074"/>
                    <a:pt x="2662198" y="981538"/>
                  </a:cubicBezTo>
                  <a:cubicBezTo>
                    <a:pt x="2938927" y="896167"/>
                    <a:pt x="3361494" y="826910"/>
                    <a:pt x="3456814" y="821542"/>
                  </a:cubicBezTo>
                  <a:cubicBezTo>
                    <a:pt x="3325217" y="1080245"/>
                    <a:pt x="3249359" y="1174523"/>
                    <a:pt x="3141224" y="1348347"/>
                  </a:cubicBezTo>
                  <a:cubicBezTo>
                    <a:pt x="3470272" y="1462255"/>
                    <a:pt x="3875311" y="1496329"/>
                    <a:pt x="3967813" y="1499863"/>
                  </a:cubicBezTo>
                  <a:cubicBezTo>
                    <a:pt x="3861522" y="1574343"/>
                    <a:pt x="3545141" y="1813201"/>
                    <a:pt x="3311432" y="1930818"/>
                  </a:cubicBezTo>
                  <a:cubicBezTo>
                    <a:pt x="3622893" y="2132576"/>
                    <a:pt x="3801718" y="2234855"/>
                    <a:pt x="4062415" y="2449697"/>
                  </a:cubicBezTo>
                  <a:cubicBezTo>
                    <a:pt x="3632647" y="2389665"/>
                    <a:pt x="3578952" y="2389777"/>
                    <a:pt x="3166614" y="2385552"/>
                  </a:cubicBezTo>
                  <a:cubicBezTo>
                    <a:pt x="3280996" y="2478085"/>
                    <a:pt x="3322754" y="3039605"/>
                    <a:pt x="3412616" y="3335386"/>
                  </a:cubicBezTo>
                  <a:cubicBezTo>
                    <a:pt x="3062257" y="3126659"/>
                    <a:pt x="2789963" y="2885738"/>
                    <a:pt x="2636808" y="2664806"/>
                  </a:cubicBezTo>
                  <a:cubicBezTo>
                    <a:pt x="2625208" y="2898153"/>
                    <a:pt x="2600750" y="3497092"/>
                    <a:pt x="2491426" y="3638049"/>
                  </a:cubicBezTo>
                  <a:cubicBezTo>
                    <a:pt x="2385947" y="3490251"/>
                    <a:pt x="2289469" y="3147207"/>
                    <a:pt x="1980803" y="2752914"/>
                  </a:cubicBezTo>
                  <a:cubicBezTo>
                    <a:pt x="1949263" y="3120855"/>
                    <a:pt x="1643429" y="3497344"/>
                    <a:pt x="1595814" y="3981450"/>
                  </a:cubicBezTo>
                  <a:cubicBezTo>
                    <a:pt x="1523237" y="3499160"/>
                    <a:pt x="1451292" y="3403552"/>
                    <a:pt x="1450996" y="2880468"/>
                  </a:cubicBezTo>
                  <a:cubicBezTo>
                    <a:pt x="1361275" y="2974318"/>
                    <a:pt x="1134301" y="3129324"/>
                    <a:pt x="895612" y="3247277"/>
                  </a:cubicBezTo>
                  <a:cubicBezTo>
                    <a:pt x="908660" y="3158578"/>
                    <a:pt x="1034698" y="2845692"/>
                    <a:pt x="1065819" y="2568956"/>
                  </a:cubicBezTo>
                  <a:cubicBezTo>
                    <a:pt x="618022" y="2548319"/>
                    <a:pt x="317028" y="2693931"/>
                    <a:pt x="25390" y="2688769"/>
                  </a:cubicBezTo>
                  <a:cubicBezTo>
                    <a:pt x="108378" y="2528593"/>
                    <a:pt x="573324" y="2319307"/>
                    <a:pt x="700014" y="2170443"/>
                  </a:cubicBezTo>
                  <a:cubicBezTo>
                    <a:pt x="590392" y="2074023"/>
                    <a:pt x="223984" y="1677686"/>
                    <a:pt x="0" y="1587971"/>
                  </a:cubicBezTo>
                  <a:cubicBezTo>
                    <a:pt x="288643" y="1550918"/>
                    <a:pt x="769702" y="1455020"/>
                    <a:pt x="870221" y="1404014"/>
                  </a:cubicBezTo>
                  <a:cubicBezTo>
                    <a:pt x="697644" y="1026675"/>
                    <a:pt x="326568" y="567558"/>
                    <a:pt x="69587" y="423029"/>
                  </a:cubicBezTo>
                  <a:cubicBezTo>
                    <a:pt x="457451" y="578532"/>
                    <a:pt x="1072884" y="1121617"/>
                    <a:pt x="1375202" y="1164942"/>
                  </a:cubicBezTo>
                  <a:cubicBezTo>
                    <a:pt x="1430821" y="897888"/>
                    <a:pt x="1489785" y="646879"/>
                    <a:pt x="1570800" y="423029"/>
                  </a:cubicBezTo>
                  <a:cubicBezTo>
                    <a:pt x="1745444" y="664427"/>
                    <a:pt x="1806084" y="861701"/>
                    <a:pt x="2031207" y="1069093"/>
                  </a:cubicBezTo>
                  <a:close/>
                </a:path>
              </a:pathLst>
            </a:custGeom>
            <a:solidFill>
              <a:srgbClr val="FFC000"/>
            </a:solidFill>
            <a:ln w="19050">
              <a:solidFill>
                <a:schemeClr val="tx1"/>
              </a:solidFill>
              <a:extLst>
                <a:ext uri="{C807C97D-BFC1-408E-A445-0C87EB9F89A2}">
                  <ask:lineSketchStyleProps xmlns:ask="http://schemas.microsoft.com/office/drawing/2018/sketchyshapes" sd="1808915434">
                    <a:prstGeom prst="irregularSeal1">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Graphic 6" descr="Ribbon outline">
              <a:extLst>
                <a:ext uri="{FF2B5EF4-FFF2-40B4-BE49-F238E27FC236}">
                  <a16:creationId xmlns:a16="http://schemas.microsoft.com/office/drawing/2014/main" id="{666D3488-F5EF-481F-99D2-3C215CF0B0E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13385" y="4573635"/>
              <a:ext cx="887016" cy="887016"/>
            </a:xfrm>
            <a:prstGeom prst="rect">
              <a:avLst/>
            </a:prstGeom>
          </p:spPr>
        </p:pic>
        <p:sp>
          <p:nvSpPr>
            <p:cNvPr id="11" name="TextBox 10">
              <a:extLst>
                <a:ext uri="{FF2B5EF4-FFF2-40B4-BE49-F238E27FC236}">
                  <a16:creationId xmlns:a16="http://schemas.microsoft.com/office/drawing/2014/main" id="{7664C87D-A7E5-4F0A-86F4-98D0A535C4AA}"/>
                </a:ext>
              </a:extLst>
            </p:cNvPr>
            <p:cNvSpPr txBox="1"/>
            <p:nvPr/>
          </p:nvSpPr>
          <p:spPr>
            <a:xfrm>
              <a:off x="1966913" y="5389184"/>
              <a:ext cx="1800224" cy="954107"/>
            </a:xfrm>
            <a:prstGeom prst="rect">
              <a:avLst/>
            </a:prstGeom>
            <a:noFill/>
          </p:spPr>
          <p:txBody>
            <a:bodyPr wrap="square" rtlCol="0">
              <a:spAutoFit/>
            </a:bodyPr>
            <a:lstStyle/>
            <a:p>
              <a:r>
                <a:rPr lang="en-US" sz="2800" b="1" dirty="0">
                  <a:latin typeface="Ink Free" panose="03080402000500000000" pitchFamily="66" charset="0"/>
                </a:rPr>
                <a:t>1</a:t>
              </a:r>
              <a:r>
                <a:rPr lang="en-US" sz="2800" b="1" baseline="30000" dirty="0">
                  <a:latin typeface="Ink Free" panose="03080402000500000000" pitchFamily="66" charset="0"/>
                </a:rPr>
                <a:t>st</a:t>
              </a:r>
              <a:r>
                <a:rPr lang="en-US" sz="2800" b="1" dirty="0">
                  <a:latin typeface="Ink Free" panose="03080402000500000000" pitchFamily="66" charset="0"/>
                </a:rPr>
                <a:t> prize = A Kindle</a:t>
              </a:r>
              <a:endParaRPr lang="en-GB" sz="2800" b="1" dirty="0">
                <a:latin typeface="Ink Free" panose="03080402000500000000" pitchFamily="66" charset="0"/>
              </a:endParaRPr>
            </a:p>
          </p:txBody>
        </p:sp>
      </p:grpSp>
      <p:pic>
        <p:nvPicPr>
          <p:cNvPr id="20" name="Picture 2" descr="Image result for prizes">
            <a:extLst>
              <a:ext uri="{FF2B5EF4-FFF2-40B4-BE49-F238E27FC236}">
                <a16:creationId xmlns:a16="http://schemas.microsoft.com/office/drawing/2014/main" id="{44F6CC8D-008D-48CA-B151-0A15BE776AC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971" y="77101"/>
            <a:ext cx="2648965" cy="1818109"/>
          </a:xfrm>
          <a:custGeom>
            <a:avLst/>
            <a:gdLst>
              <a:gd name="connsiteX0" fmla="*/ 0 w 2648965"/>
              <a:gd name="connsiteY0" fmla="*/ 0 h 1818109"/>
              <a:gd name="connsiteX1" fmla="*/ 2648965 w 2648965"/>
              <a:gd name="connsiteY1" fmla="*/ 0 h 1818109"/>
              <a:gd name="connsiteX2" fmla="*/ 2648965 w 2648965"/>
              <a:gd name="connsiteY2" fmla="*/ 1818109 h 1818109"/>
              <a:gd name="connsiteX3" fmla="*/ 0 w 2648965"/>
              <a:gd name="connsiteY3" fmla="*/ 1818109 h 1818109"/>
              <a:gd name="connsiteX4" fmla="*/ 0 w 2648965"/>
              <a:gd name="connsiteY4" fmla="*/ 0 h 1818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8965" h="1818109" extrusionOk="0">
                <a:moveTo>
                  <a:pt x="0" y="0"/>
                </a:moveTo>
                <a:cubicBezTo>
                  <a:pt x="491535" y="-5264"/>
                  <a:pt x="1529650" y="84467"/>
                  <a:pt x="2648965" y="0"/>
                </a:cubicBezTo>
                <a:cubicBezTo>
                  <a:pt x="2523916" y="415485"/>
                  <a:pt x="2630579" y="1248974"/>
                  <a:pt x="2648965" y="1818109"/>
                </a:cubicBezTo>
                <a:cubicBezTo>
                  <a:pt x="2097787" y="1924429"/>
                  <a:pt x="1165730" y="1810460"/>
                  <a:pt x="0" y="1818109"/>
                </a:cubicBezTo>
                <a:cubicBezTo>
                  <a:pt x="-21018" y="1261954"/>
                  <a:pt x="67985" y="269043"/>
                  <a:pt x="0" y="0"/>
                </a:cubicBezTo>
                <a:close/>
              </a:path>
            </a:pathLst>
          </a:custGeom>
          <a:noFill/>
          <a:ln w="19050">
            <a:solidFill>
              <a:schemeClr val="tx1"/>
            </a:solidFill>
            <a:extLst>
              <a:ext uri="{C807C97D-BFC1-408E-A445-0C87EB9F89A2}">
                <ask:lineSketchStyleProps xmlns:ask="http://schemas.microsoft.com/office/drawing/2018/sketchyshapes" sd="2650216993">
                  <a:prstGeom prst="rect">
                    <a:avLst/>
                  </a:prstGeom>
                  <ask:type>
                    <ask:lineSketchCurved/>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4239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0" grpId="0" animBg="1"/>
      <p:bldP spid="14"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156D8EA-7133-4FF2-A66C-2077BF509261}"/>
              </a:ext>
            </a:extLst>
          </p:cNvPr>
          <p:cNvPicPr>
            <a:picLocks noChangeAspect="1"/>
          </p:cNvPicPr>
          <p:nvPr/>
        </p:nvPicPr>
        <p:blipFill rotWithShape="1">
          <a:blip r:embed="rId2"/>
          <a:srcRect l="25333" t="26518" r="24416" b="9185"/>
          <a:stretch/>
        </p:blipFill>
        <p:spPr>
          <a:xfrm>
            <a:off x="5503545" y="1224279"/>
            <a:ext cx="6126480" cy="4409440"/>
          </a:xfrm>
          <a:prstGeom prst="rect">
            <a:avLst/>
          </a:prstGeom>
          <a:ln w="28575">
            <a:solidFill>
              <a:schemeClr val="tx1"/>
            </a:solidFill>
          </a:ln>
        </p:spPr>
      </p:pic>
      <p:sp>
        <p:nvSpPr>
          <p:cNvPr id="4" name="TextBox 3">
            <a:extLst>
              <a:ext uri="{FF2B5EF4-FFF2-40B4-BE49-F238E27FC236}">
                <a16:creationId xmlns:a16="http://schemas.microsoft.com/office/drawing/2014/main" id="{1F7A4715-E2CB-46A6-A4E4-DEA791B3D6C2}"/>
              </a:ext>
            </a:extLst>
          </p:cNvPr>
          <p:cNvSpPr txBox="1"/>
          <p:nvPr/>
        </p:nvSpPr>
        <p:spPr>
          <a:xfrm>
            <a:off x="485775" y="797510"/>
            <a:ext cx="4467225" cy="5262979"/>
          </a:xfrm>
          <a:prstGeom prst="rect">
            <a:avLst/>
          </a:prstGeom>
          <a:noFill/>
        </p:spPr>
        <p:txBody>
          <a:bodyPr wrap="square" rtlCol="0">
            <a:spAutoFit/>
          </a:bodyPr>
          <a:lstStyle/>
          <a:p>
            <a:r>
              <a:rPr lang="en-US" sz="2400" b="1" dirty="0">
                <a:highlight>
                  <a:srgbClr val="FFFF00"/>
                </a:highlight>
                <a:latin typeface="Ink Free" panose="03080402000500000000" pitchFamily="66" charset="0"/>
              </a:rPr>
              <a:t>If you’re finding reading tricky, you can:</a:t>
            </a:r>
          </a:p>
          <a:p>
            <a:endParaRPr lang="en-US" sz="2400" b="1" dirty="0">
              <a:latin typeface="Ink Free" panose="03080402000500000000" pitchFamily="66" charset="0"/>
            </a:endParaRPr>
          </a:p>
          <a:p>
            <a:r>
              <a:rPr lang="en-US" sz="2400" b="1" dirty="0">
                <a:latin typeface="Ink Free" panose="03080402000500000000" pitchFamily="66" charset="0"/>
              </a:rPr>
              <a:t> - use this digital help-book to remind you of some key strategies that we use at school</a:t>
            </a:r>
          </a:p>
          <a:p>
            <a:endParaRPr lang="en-US" sz="2400" b="1" dirty="0">
              <a:latin typeface="Ink Free" panose="03080402000500000000" pitchFamily="66" charset="0"/>
            </a:endParaRPr>
          </a:p>
          <a:p>
            <a:r>
              <a:rPr lang="en-US" sz="2400" b="1" dirty="0">
                <a:latin typeface="Ink Free" panose="03080402000500000000" pitchFamily="66" charset="0"/>
              </a:rPr>
              <a:t> - ask a parent, guardian, friend or sibling to use the booklet to help you</a:t>
            </a:r>
          </a:p>
          <a:p>
            <a:endParaRPr lang="en-US" sz="2400" b="1" dirty="0">
              <a:latin typeface="Ink Free" panose="03080402000500000000" pitchFamily="66" charset="0"/>
            </a:endParaRPr>
          </a:p>
          <a:p>
            <a:r>
              <a:rPr lang="en-US" sz="2400" b="1" dirty="0">
                <a:latin typeface="Ink Free" panose="03080402000500000000" pitchFamily="66" charset="0"/>
              </a:rPr>
              <a:t> - ask your English teacher for some tips!</a:t>
            </a:r>
            <a:endParaRPr lang="en-GB" sz="2400" b="1" dirty="0">
              <a:latin typeface="Ink Free" panose="03080402000500000000" pitchFamily="66" charset="0"/>
            </a:endParaRPr>
          </a:p>
        </p:txBody>
      </p:sp>
    </p:spTree>
    <p:extLst>
      <p:ext uri="{BB962C8B-B14F-4D97-AF65-F5344CB8AC3E}">
        <p14:creationId xmlns:p14="http://schemas.microsoft.com/office/powerpoint/2010/main" val="7222168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637</Words>
  <Application>Microsoft Office PowerPoint</Application>
  <PresentationFormat>Widescreen</PresentationFormat>
  <Paragraphs>62</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Ink Free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 Ryan</dc:creator>
  <cp:lastModifiedBy>R. Ryan</cp:lastModifiedBy>
  <cp:revision>25</cp:revision>
  <dcterms:created xsi:type="dcterms:W3CDTF">2021-02-07T12:53:13Z</dcterms:created>
  <dcterms:modified xsi:type="dcterms:W3CDTF">2021-02-09T14:50:51Z</dcterms:modified>
</cp:coreProperties>
</file>